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2"/>
  </p:notesMasterIdLst>
  <p:sldIdLst>
    <p:sldId id="265" r:id="rId2"/>
    <p:sldId id="266" r:id="rId3"/>
    <p:sldId id="312" r:id="rId4"/>
    <p:sldId id="261" r:id="rId5"/>
    <p:sldId id="318" r:id="rId6"/>
    <p:sldId id="313" r:id="rId7"/>
    <p:sldId id="314" r:id="rId8"/>
    <p:sldId id="296" r:id="rId9"/>
    <p:sldId id="539" r:id="rId10"/>
    <p:sldId id="540" r:id="rId11"/>
    <p:sldId id="360" r:id="rId12"/>
    <p:sldId id="355" r:id="rId13"/>
    <p:sldId id="356" r:id="rId14"/>
    <p:sldId id="353" r:id="rId15"/>
    <p:sldId id="323" r:id="rId16"/>
    <p:sldId id="361" r:id="rId17"/>
    <p:sldId id="336" r:id="rId18"/>
    <p:sldId id="322" r:id="rId19"/>
    <p:sldId id="359" r:id="rId20"/>
    <p:sldId id="541" r:id="rId21"/>
    <p:sldId id="271" r:id="rId22"/>
    <p:sldId id="546" r:id="rId23"/>
    <p:sldId id="547" r:id="rId24"/>
    <p:sldId id="548" r:id="rId25"/>
    <p:sldId id="536" r:id="rId26"/>
    <p:sldId id="542" r:id="rId27"/>
    <p:sldId id="364" r:id="rId28"/>
    <p:sldId id="315" r:id="rId29"/>
    <p:sldId id="366" r:id="rId30"/>
    <p:sldId id="328" r:id="rId31"/>
    <p:sldId id="272" r:id="rId32"/>
    <p:sldId id="330" r:id="rId33"/>
    <p:sldId id="268" r:id="rId34"/>
    <p:sldId id="544" r:id="rId35"/>
    <p:sldId id="358" r:id="rId36"/>
    <p:sldId id="543" r:id="rId37"/>
    <p:sldId id="285" r:id="rId38"/>
    <p:sldId id="286" r:id="rId39"/>
    <p:sldId id="287" r:id="rId40"/>
    <p:sldId id="288" r:id="rId41"/>
    <p:sldId id="289" r:id="rId42"/>
    <p:sldId id="290" r:id="rId43"/>
    <p:sldId id="277" r:id="rId44"/>
    <p:sldId id="329" r:id="rId45"/>
    <p:sldId id="270" r:id="rId46"/>
    <p:sldId id="362" r:id="rId47"/>
    <p:sldId id="538" r:id="rId48"/>
    <p:sldId id="310" r:id="rId49"/>
    <p:sldId id="311" r:id="rId50"/>
    <p:sldId id="537"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725" y="47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image" Target="../media/image10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6890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500"/>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 sz="1000" b="1" dirty="0">
                <a:solidFill>
                  <a:srgbClr val="FCE5CD"/>
                </a:solidFill>
              </a:rPr>
              <a:t>Beamline Optics </a:t>
            </a:r>
            <a:r>
              <a:rPr lang="en-GB" sz="1000" b="1" dirty="0">
                <a:solidFill>
                  <a:srgbClr val="FCE5CD"/>
                </a:solidFill>
              </a:rPr>
              <a:t>Design and Simulation Workshop @ DESY </a:t>
            </a:r>
            <a:r>
              <a:rPr lang="en" sz="1000" b="1" dirty="0">
                <a:solidFill>
                  <a:srgbClr val="FCE5CD"/>
                </a:solidFill>
              </a:rPr>
              <a:t>2025                       </a:t>
            </a:r>
            <a:r>
              <a:rPr lang="en-GB" sz="1000" b="1" dirty="0">
                <a:solidFill>
                  <a:srgbClr val="FCE5CD"/>
                </a:solidFill>
              </a:rPr>
              <a:t>WOFRY                                                       M. Sanchez del Rio</a:t>
            </a:r>
            <a:r>
              <a:rPr lang="en" sz="1000" b="1" dirty="0">
                <a:solidFill>
                  <a:srgbClr val="FCE5CD"/>
                </a:solidFill>
              </a:rPr>
              <a:t> </a:t>
            </a:r>
            <a:endParaRPr sz="1000" b="1" dirty="0">
              <a:solidFill>
                <a:srgbClr val="FCE5CD"/>
              </a:solidFill>
            </a:endParaRP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WOFRY                                                       M. Sanchez del Rio </a:t>
            </a:r>
          </a:p>
        </p:txBody>
      </p:sp>
      <p:sp>
        <p:nvSpPr>
          <p:cNvPr id="25" name="Google Shape;25;p5"/>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5"/>
          <p:cNvSpPr txBox="1">
            <a:spLocks noGrp="1"/>
          </p:cNvSpPr>
          <p:nvPr>
            <p:ph type="title"/>
          </p:nvPr>
        </p:nvSpPr>
        <p:spPr>
          <a:xfrm>
            <a:off x="57675" y="62425"/>
            <a:ext cx="9039600" cy="582600"/>
          </a:xfrm>
          <a:prstGeom prst="rect">
            <a:avLst/>
          </a:prstGeom>
          <a:noFill/>
          <a:ln>
            <a:noFill/>
          </a:ln>
        </p:spPr>
        <p:txBody>
          <a:bodyPr spcFirstLastPara="1" wrap="square" lIns="91425" tIns="91425" rIns="91425" bIns="91425" anchor="t" anchorCtr="0">
            <a:spAutoFit/>
          </a:bodyPr>
          <a:lstStyle>
            <a:lvl1pPr lvl="0" rtl="0">
              <a:spcBef>
                <a:spcPts val="0"/>
              </a:spcBef>
              <a:spcAft>
                <a:spcPts val="0"/>
              </a:spcAft>
              <a:buSzPts val="2500"/>
              <a:buNone/>
              <a:defRPr sz="2500" b="1"/>
            </a:lvl1pPr>
            <a:lvl2pPr lvl="1" rtl="0">
              <a:spcBef>
                <a:spcPts val="0"/>
              </a:spcBef>
              <a:spcAft>
                <a:spcPts val="0"/>
              </a:spcAft>
              <a:buSzPts val="2500"/>
              <a:buNone/>
              <a:defRPr sz="2500" b="1"/>
            </a:lvl2pPr>
            <a:lvl3pPr lvl="2" rtl="0">
              <a:spcBef>
                <a:spcPts val="0"/>
              </a:spcBef>
              <a:spcAft>
                <a:spcPts val="0"/>
              </a:spcAft>
              <a:buSzPts val="2500"/>
              <a:buNone/>
              <a:defRPr sz="2500" b="1"/>
            </a:lvl3pPr>
            <a:lvl4pPr lvl="3" rtl="0">
              <a:spcBef>
                <a:spcPts val="0"/>
              </a:spcBef>
              <a:spcAft>
                <a:spcPts val="0"/>
              </a:spcAft>
              <a:buSzPts val="2500"/>
              <a:buNone/>
              <a:defRPr sz="2500" b="1"/>
            </a:lvl4pPr>
            <a:lvl5pPr lvl="4" rtl="0">
              <a:spcBef>
                <a:spcPts val="0"/>
              </a:spcBef>
              <a:spcAft>
                <a:spcPts val="0"/>
              </a:spcAft>
              <a:buSzPts val="2500"/>
              <a:buNone/>
              <a:defRPr sz="2500" b="1"/>
            </a:lvl5pPr>
            <a:lvl6pPr lvl="5" rtl="0">
              <a:spcBef>
                <a:spcPts val="0"/>
              </a:spcBef>
              <a:spcAft>
                <a:spcPts val="0"/>
              </a:spcAft>
              <a:buSzPts val="2500"/>
              <a:buNone/>
              <a:defRPr sz="2500" b="1"/>
            </a:lvl6pPr>
            <a:lvl7pPr lvl="6" rtl="0">
              <a:spcBef>
                <a:spcPts val="0"/>
              </a:spcBef>
              <a:spcAft>
                <a:spcPts val="0"/>
              </a:spcAft>
              <a:buSzPts val="2500"/>
              <a:buNone/>
              <a:defRPr sz="2500" b="1"/>
            </a:lvl7pPr>
            <a:lvl8pPr lvl="7" rtl="0">
              <a:spcBef>
                <a:spcPts val="0"/>
              </a:spcBef>
              <a:spcAft>
                <a:spcPts val="0"/>
              </a:spcAft>
              <a:buSzPts val="2500"/>
              <a:buNone/>
              <a:defRPr sz="2500" b="1"/>
            </a:lvl8pPr>
            <a:lvl9pPr lvl="8" rtl="0">
              <a:spcBef>
                <a:spcPts val="0"/>
              </a:spcBef>
              <a:spcAft>
                <a:spcPts val="0"/>
              </a:spcAft>
              <a:buSzPts val="2500"/>
              <a:buNone/>
              <a:defRPr sz="2500" b="1"/>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17" name="Espace réservé de la date 16"/>
          <p:cNvSpPr>
            <a:spLocks noGrp="1"/>
          </p:cNvSpPr>
          <p:nvPr>
            <p:ph type="dt" sz="half" idx="14"/>
          </p:nvPr>
        </p:nvSpPr>
        <p:spPr/>
        <p:txBody>
          <a:bodyPr/>
          <a:lstStyle/>
          <a:p>
            <a:endParaRPr lang="en-US" noProof="0" dirty="0"/>
          </a:p>
        </p:txBody>
      </p:sp>
      <p:sp>
        <p:nvSpPr>
          <p:cNvPr id="19" name="Espace réservé du pied de page 18"/>
          <p:cNvSpPr>
            <a:spLocks noGrp="1"/>
          </p:cNvSpPr>
          <p:nvPr>
            <p:ph type="ftr" sz="quarter" idx="16"/>
          </p:nvPr>
        </p:nvSpPr>
        <p:spPr/>
        <p:txBody>
          <a:bodyPr/>
          <a:lstStyle/>
          <a:p>
            <a:endParaRPr lang="en-US" noProof="0" dirty="0"/>
          </a:p>
        </p:txBody>
      </p:sp>
    </p:spTree>
    <p:extLst>
      <p:ext uri="{BB962C8B-B14F-4D97-AF65-F5344CB8AC3E}">
        <p14:creationId xmlns:p14="http://schemas.microsoft.com/office/powerpoint/2010/main" val="355271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re 1"/>
          <p:cNvSpPr>
            <a:spLocks noGrp="1"/>
          </p:cNvSpPr>
          <p:nvPr>
            <p:ph type="title"/>
          </p:nvPr>
        </p:nvSpPr>
        <p:spPr bwMode="gray"/>
        <p:txBody>
          <a:bodyPr/>
          <a:lstStyle/>
          <a:p>
            <a:pPr>
              <a:defRPr/>
            </a:pPr>
            <a:r>
              <a:rPr lang="en-US"/>
              <a:t>Click to edit Master title style</a:t>
            </a:r>
            <a:endParaRPr lang="fr-FR"/>
          </a:p>
        </p:txBody>
      </p:sp>
      <p:sp>
        <p:nvSpPr>
          <p:cNvPr id="3" name="Espace réservé du contenu 2"/>
          <p:cNvSpPr>
            <a:spLocks noGrp="1"/>
          </p:cNvSpPr>
          <p:nvPr>
            <p:ph idx="1"/>
          </p:nvPr>
        </p:nvSpPr>
        <p:spPr bwMode="gray">
          <a:xfrm>
            <a:off x="727688" y="573528"/>
            <a:ext cx="8236800" cy="4050000"/>
          </a:xfrm>
        </p:spPr>
        <p:txBody>
          <a:bodyPr/>
          <a:lstStyle>
            <a:lvl1pPr>
              <a:defRPr/>
            </a:lvl1pPr>
            <a:lvl2pPr>
              <a:defRPr>
                <a:solidFill>
                  <a:schemeClr val="tx1"/>
                </a:solidFill>
              </a:defRPr>
            </a:lvl2pPr>
            <a:lvl4pPr>
              <a:spcBef>
                <a:spcPts val="0"/>
              </a:spcBef>
              <a:spcAft>
                <a:spcPts val="225"/>
              </a:spcAft>
              <a:buSzPct val="80000"/>
              <a:defRPr/>
            </a:lvl4pPr>
            <a:lvl5pPr>
              <a:spcAft>
                <a:spcPts val="225"/>
              </a:spcAft>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fr-FR"/>
          </a:p>
        </p:txBody>
      </p:sp>
      <p:sp>
        <p:nvSpPr>
          <p:cNvPr id="8" name="Espace réservé du numéro de diapositive 7"/>
          <p:cNvSpPr>
            <a:spLocks noGrp="1"/>
          </p:cNvSpPr>
          <p:nvPr>
            <p:ph type="sldNum" sz="quarter" idx="11"/>
          </p:nvPr>
        </p:nvSpPr>
        <p:spPr bwMode="auto"/>
        <p:txBody>
          <a:bodyPr/>
          <a:lstStyle/>
          <a:p>
            <a:pPr lvl="0">
              <a:defRPr/>
            </a:pPr>
            <a:fld id="{86CB4B4D-7CA3-9044-876B-883B54F8677D}" type="slidenum">
              <a:rPr lang="uk-UA"/>
              <a:t>‹#›</a:t>
            </a:fld>
            <a:endParaRPr lang="uk-UA"/>
          </a:p>
        </p:txBody>
      </p:sp>
      <p:sp>
        <p:nvSpPr>
          <p:cNvPr id="9" name="Espace réservé du pied de page 8"/>
          <p:cNvSpPr>
            <a:spLocks noGrp="1"/>
          </p:cNvSpPr>
          <p:nvPr>
            <p:ph type="ftr" sz="quarter" idx="12"/>
          </p:nvPr>
        </p:nvSpPr>
        <p:spPr bwMode="auto"/>
        <p:txBody>
          <a:bodyPr/>
          <a:lstStyle/>
          <a:p>
            <a:pPr>
              <a:defRPr/>
            </a:pPr>
            <a:endParaRPr lang="fr-FR"/>
          </a:p>
        </p:txBody>
      </p:sp>
    </p:spTree>
    <p:extLst>
      <p:ext uri="{BB962C8B-B14F-4D97-AF65-F5344CB8AC3E}">
        <p14:creationId xmlns:p14="http://schemas.microsoft.com/office/powerpoint/2010/main" val="2048742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157363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200372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Tree>
    <p:extLst>
      <p:ext uri="{BB962C8B-B14F-4D97-AF65-F5344CB8AC3E}">
        <p14:creationId xmlns:p14="http://schemas.microsoft.com/office/powerpoint/2010/main" val="300142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r>
              <a:rPr lang="en-US" noProof="0"/>
              <a:t>26/07/2013</a:t>
            </a:r>
          </a:p>
        </p:txBody>
      </p:sp>
      <p:sp>
        <p:nvSpPr>
          <p:cNvPr id="18" name="Espace réservé du numéro de diapositive 17"/>
          <p:cNvSpPr>
            <a:spLocks noGrp="1"/>
          </p:cNvSpPr>
          <p:nvPr>
            <p:ph type="sldNum" sz="quarter" idx="15"/>
          </p:nvPr>
        </p:nvSpPr>
        <p:spPr/>
        <p:txBody>
          <a:bodyPr/>
          <a:lstStyle/>
          <a:p>
            <a:r>
              <a:rPr lang="en-US" noProof="0"/>
              <a:t>Page </a:t>
            </a:r>
            <a:fld id="{733122C9-A0B9-462F-8757-0847AD287B63}" type="slidenum">
              <a:rPr lang="en-US" noProof="0" smtClean="0"/>
              <a:pPr/>
              <a:t>‹#›</a:t>
            </a:fld>
            <a:endParaRPr lang="en-US" noProof="0"/>
          </a:p>
        </p:txBody>
      </p:sp>
      <p:sp>
        <p:nvSpPr>
          <p:cNvPr id="19" name="Espace réservé du pied de page 18"/>
          <p:cNvSpPr>
            <a:spLocks noGrp="1"/>
          </p:cNvSpPr>
          <p:nvPr>
            <p:ph type="ftr" sz="quarter" idx="16"/>
          </p:nvPr>
        </p:nvSpPr>
        <p:spPr/>
        <p:txBody>
          <a:bodyPr/>
          <a:lstStyle/>
          <a:p>
            <a:r>
              <a:rPr lang="en-US" dirty="0"/>
              <a:t>ML_CRL June 16 2023</a:t>
            </a:r>
          </a:p>
        </p:txBody>
      </p:sp>
    </p:spTree>
    <p:extLst>
      <p:ext uri="{BB962C8B-B14F-4D97-AF65-F5344CB8AC3E}">
        <p14:creationId xmlns:p14="http://schemas.microsoft.com/office/powerpoint/2010/main" val="1314869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64" r:id="rId3"/>
    <p:sldLayoutId id="2147483679" r:id="rId4"/>
    <p:sldLayoutId id="2147483680" r:id="rId5"/>
    <p:sldLayoutId id="2147483681" r:id="rId6"/>
    <p:sldLayoutId id="2147483682" r:id="rId7"/>
    <p:sldLayoutId id="2147483683"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png"/><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youtu.be/h24RrJZaQ8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dx.doi.org/10.1107/S1600577522008736" TargetMode="External"/><Relationship Id="rId3" Type="http://schemas.openxmlformats.org/officeDocument/2006/relationships/oleObject" Target="../embeddings/oleObject3.bin"/><Relationship Id="rId7" Type="http://schemas.openxmlformats.org/officeDocument/2006/relationships/image" Target="../media/image54.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doi.org/10.1117/12.2274232"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dx.doi.org/10.1107/S1600577522008736" TargetMode="External"/><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oleObject" Target="../embeddings/oleObject4.bin"/><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slideLayout" Target="../slideLayouts/slideLayout1.xml"/><Relationship Id="rId16" Type="http://schemas.openxmlformats.org/officeDocument/2006/relationships/image" Target="../media/image98.png"/><Relationship Id="rId1" Type="http://schemas.openxmlformats.org/officeDocument/2006/relationships/vmlDrawing" Target="../drawings/vmlDrawing3.v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41.emf"/><Relationship Id="rId9" Type="http://schemas.openxmlformats.org/officeDocument/2006/relationships/image" Target="../media/image91.png"/><Relationship Id="rId1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hyperlink" Target="https://doi.org/10.1107/S0909049512003020"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doi/org/10.1209/0295-5075/aca4ef" TargetMode="External"/><Relationship Id="rId3" Type="http://schemas.openxmlformats.org/officeDocument/2006/relationships/image" Target="../media/image108.png"/><Relationship Id="rId7" Type="http://schemas.openxmlformats.org/officeDocument/2006/relationships/image" Target="../media/image107.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06.e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doi.org/10.1107/S1600577524004958" TargetMode="Externa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5" Type="http://schemas.openxmlformats.org/officeDocument/2006/relationships/image" Target="../media/image117.png"/><Relationship Id="rId4" Type="http://schemas.openxmlformats.org/officeDocument/2006/relationships/image" Target="../media/image116.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6.png"/><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130.png"/></Relationships>
</file>

<file path=ppt/slides/_rels/slide4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asys-kit/documents/blob/master/zoom_propagator_pirro_thesis.pdf" TargetMode="External"/><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11139" y="2017650"/>
            <a:ext cx="5075373" cy="2506840"/>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WOFRY</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800" b="1" kern="1200" dirty="0">
                <a:solidFill>
                  <a:srgbClr val="002060"/>
                </a:solidFill>
                <a:ea typeface="+mn-ea"/>
                <a:cs typeface="+mn-cs"/>
              </a:rPr>
              <a:t>Transport of coherence in a Beamline</a:t>
            </a:r>
          </a:p>
          <a:p>
            <a:pPr algn="ctr" defTabSz="822960">
              <a:buClrTx/>
            </a:pP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82" y="450706"/>
            <a:ext cx="2390523" cy="1434314"/>
          </a:xfrm>
          <a:prstGeom prst="rect">
            <a:avLst/>
          </a:prstGeom>
          <a:effectLst>
            <a:outerShdw blurRad="50800" dist="38100" dir="5400000" algn="t" rotWithShape="0">
              <a:prstClr val="black">
                <a:alpha val="40000"/>
              </a:prstClr>
            </a:outerShdw>
          </a:effectLst>
        </p:spPr>
      </p:pic>
      <p:grpSp>
        <p:nvGrpSpPr>
          <p:cNvPr id="11" name="Group 10">
            <a:extLst>
              <a:ext uri="{FF2B5EF4-FFF2-40B4-BE49-F238E27FC236}">
                <a16:creationId xmlns:a16="http://schemas.microsoft.com/office/drawing/2014/main" id="{4BD7197F-AC7D-47E1-A5FE-9851AB576032}"/>
              </a:ext>
            </a:extLst>
          </p:cNvPr>
          <p:cNvGrpSpPr/>
          <p:nvPr/>
        </p:nvGrpSpPr>
        <p:grpSpPr>
          <a:xfrm>
            <a:off x="7077059" y="1428538"/>
            <a:ext cx="1944216" cy="1589390"/>
            <a:chOff x="6926088" y="3035932"/>
            <a:chExt cx="1944216" cy="1589390"/>
          </a:xfrm>
        </p:grpSpPr>
        <p:sp>
          <p:nvSpPr>
            <p:cNvPr id="12" name="TextBox 11">
              <a:extLst>
                <a:ext uri="{FF2B5EF4-FFF2-40B4-BE49-F238E27FC236}">
                  <a16:creationId xmlns:a16="http://schemas.microsoft.com/office/drawing/2014/main" id="{783488DD-34FA-40D5-ABD3-DB0F78AAC83C}"/>
                </a:ext>
              </a:extLst>
            </p:cNvPr>
            <p:cNvSpPr txBox="1"/>
            <p:nvPr/>
          </p:nvSpPr>
          <p:spPr>
            <a:xfrm>
              <a:off x="6957182" y="4101961"/>
              <a:ext cx="1882028" cy="461665"/>
            </a:xfrm>
            <a:prstGeom prst="rect">
              <a:avLst/>
            </a:prstGeom>
            <a:noFill/>
            <a:ln>
              <a:noFill/>
            </a:ln>
          </p:spPr>
          <p:txBody>
            <a:bodyPr wrap="square" rtlCol="0">
              <a:spAutoFit/>
            </a:bodyPr>
            <a:lstStyle/>
            <a:p>
              <a:pPr algn="ctr"/>
              <a:r>
                <a:rPr lang="en-US" sz="2400" b="1" dirty="0">
                  <a:solidFill>
                    <a:srgbClr val="ADA8A8"/>
                  </a:solidFill>
                </a:rPr>
                <a:t>WOFRY</a:t>
              </a:r>
            </a:p>
          </p:txBody>
        </p:sp>
        <p:sp>
          <p:nvSpPr>
            <p:cNvPr id="14" name="Rounded Rectangle 13">
              <a:extLst>
                <a:ext uri="{FF2B5EF4-FFF2-40B4-BE49-F238E27FC236}">
                  <a16:creationId xmlns:a16="http://schemas.microsoft.com/office/drawing/2014/main" id="{92E8F538-81FA-4A59-B0DA-6CC23FD42F26}"/>
                </a:ext>
              </a:extLst>
            </p:cNvPr>
            <p:cNvSpPr/>
            <p:nvPr/>
          </p:nvSpPr>
          <p:spPr>
            <a:xfrm>
              <a:off x="6926088" y="4040266"/>
              <a:ext cx="1944216" cy="585056"/>
            </a:xfrm>
            <a:prstGeom prst="roundRect">
              <a:avLst>
                <a:gd name="adj" fmla="val 42974"/>
              </a:avLst>
            </a:prstGeom>
            <a:noFill/>
            <a:ln w="57150">
              <a:solidFill>
                <a:srgbClr val="AD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08B8B-0988-4B96-A35C-0F0385B84536}"/>
                </a:ext>
              </a:extLst>
            </p:cNvPr>
            <p:cNvPicPr>
              <a:picLocks noChangeAspect="1"/>
            </p:cNvPicPr>
            <p:nvPr/>
          </p:nvPicPr>
          <p:blipFill>
            <a:blip r:embed="rId3"/>
            <a:stretch>
              <a:fillRect/>
            </a:stretch>
          </p:blipFill>
          <p:spPr>
            <a:xfrm>
              <a:off x="7012644" y="3035932"/>
              <a:ext cx="1775028" cy="809304"/>
            </a:xfrm>
            <a:prstGeom prst="rect">
              <a:avLst/>
            </a:prstGeom>
          </p:spPr>
        </p:pic>
      </p:grpSp>
      <p:sp>
        <p:nvSpPr>
          <p:cNvPr id="2" name="Slide Number Placeholder 1">
            <a:extLst>
              <a:ext uri="{FF2B5EF4-FFF2-40B4-BE49-F238E27FC236}">
                <a16:creationId xmlns:a16="http://schemas.microsoft.com/office/drawing/2014/main" id="{BD9DACF6-278E-4B12-8F82-129EB3997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903157-3643-4C20-8567-FB11F1DF9953}"/>
              </a:ext>
            </a:extLst>
          </p:cNvPr>
          <p:cNvSpPr>
            <a:spLocks noGrp="1"/>
          </p:cNvSpPr>
          <p:nvPr>
            <p:ph type="title"/>
          </p:nvPr>
        </p:nvSpPr>
        <p:spPr>
          <a:xfrm>
            <a:off x="57675" y="62425"/>
            <a:ext cx="9039600" cy="615523"/>
          </a:xfrm>
        </p:spPr>
        <p:txBody>
          <a:bodyPr/>
          <a:lstStyle/>
          <a:p>
            <a:r>
              <a:rPr lang="en-US" sz="2800" dirty="0"/>
              <a:t>Coherence – Longitudinal and transversal</a:t>
            </a:r>
            <a:endParaRPr lang="en-GB" dirty="0"/>
          </a:p>
        </p:txBody>
      </p:sp>
      <p:pic>
        <p:nvPicPr>
          <p:cNvPr id="4" name="Picture 3">
            <a:extLst>
              <a:ext uri="{FF2B5EF4-FFF2-40B4-BE49-F238E27FC236}">
                <a16:creationId xmlns:a16="http://schemas.microsoft.com/office/drawing/2014/main" id="{AB14377C-16A5-47AB-8160-9DCBA36F0B65}"/>
              </a:ext>
            </a:extLst>
          </p:cNvPr>
          <p:cNvPicPr>
            <a:picLocks noChangeAspect="1"/>
          </p:cNvPicPr>
          <p:nvPr/>
        </p:nvPicPr>
        <p:blipFill>
          <a:blip r:embed="rId2"/>
          <a:stretch>
            <a:fillRect/>
          </a:stretch>
        </p:blipFill>
        <p:spPr>
          <a:xfrm>
            <a:off x="5389222" y="1703320"/>
            <a:ext cx="847843" cy="523948"/>
          </a:xfrm>
          <a:prstGeom prst="rect">
            <a:avLst/>
          </a:prstGeom>
        </p:spPr>
      </p:pic>
      <p:sp>
        <p:nvSpPr>
          <p:cNvPr id="5" name="Rectangle 4">
            <a:extLst>
              <a:ext uri="{FF2B5EF4-FFF2-40B4-BE49-F238E27FC236}">
                <a16:creationId xmlns:a16="http://schemas.microsoft.com/office/drawing/2014/main" id="{9C4A5EDF-628D-4933-BCAF-7B933E54184F}"/>
              </a:ext>
            </a:extLst>
          </p:cNvPr>
          <p:cNvSpPr/>
          <p:nvPr/>
        </p:nvSpPr>
        <p:spPr>
          <a:xfrm>
            <a:off x="2254122" y="2393462"/>
            <a:ext cx="2413000"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 name="Picture 3">
            <a:extLst>
              <a:ext uri="{FF2B5EF4-FFF2-40B4-BE49-F238E27FC236}">
                <a16:creationId xmlns:a16="http://schemas.microsoft.com/office/drawing/2014/main" id="{D034CADC-1A9E-4D02-AE76-64548D189F84}"/>
              </a:ext>
            </a:extLst>
          </p:cNvPr>
          <p:cNvPicPr>
            <a:picLocks noChangeAspect="1" noChangeArrowheads="1"/>
          </p:cNvPicPr>
          <p:nvPr/>
        </p:nvPicPr>
        <p:blipFill>
          <a:blip r:embed="rId3" cstate="print"/>
          <a:srcRect/>
          <a:stretch>
            <a:fillRect/>
          </a:stretch>
        </p:blipFill>
        <p:spPr bwMode="auto">
          <a:xfrm>
            <a:off x="6652749" y="874470"/>
            <a:ext cx="2286000" cy="2081623"/>
          </a:xfrm>
          <a:prstGeom prst="rect">
            <a:avLst/>
          </a:prstGeom>
          <a:noFill/>
          <a:ln w="9525">
            <a:noFill/>
            <a:miter lim="800000"/>
            <a:headEnd/>
            <a:tailEnd/>
          </a:ln>
        </p:spPr>
      </p:pic>
      <p:sp>
        <p:nvSpPr>
          <p:cNvPr id="7" name="TextBox 6">
            <a:extLst>
              <a:ext uri="{FF2B5EF4-FFF2-40B4-BE49-F238E27FC236}">
                <a16:creationId xmlns:a16="http://schemas.microsoft.com/office/drawing/2014/main" id="{EE3C5153-389A-4C27-90AD-6156840955CC}"/>
              </a:ext>
            </a:extLst>
          </p:cNvPr>
          <p:cNvSpPr txBox="1"/>
          <p:nvPr/>
        </p:nvSpPr>
        <p:spPr>
          <a:xfrm>
            <a:off x="181441" y="1313999"/>
            <a:ext cx="4793090" cy="3108543"/>
          </a:xfrm>
          <a:prstGeom prst="rect">
            <a:avLst/>
          </a:prstGeom>
          <a:noFill/>
        </p:spPr>
        <p:txBody>
          <a:bodyPr wrap="square" rtlCol="0">
            <a:spAutoFit/>
          </a:bodyPr>
          <a:lstStyle/>
          <a:p>
            <a:endParaRPr lang="en-US" dirty="0">
              <a:solidFill>
                <a:srgbClr val="002692"/>
              </a:solidFill>
            </a:endParaRPr>
          </a:p>
          <a:p>
            <a:r>
              <a:rPr lang="en-US" dirty="0">
                <a:solidFill>
                  <a:srgbClr val="002692"/>
                </a:solidFill>
              </a:rPr>
              <a:t>Longitudinal or Temporal Coherence: depends on the monochromaticity of the source (describes the correlation or predictable relationship between waves observed at different moments in time) </a:t>
            </a:r>
          </a:p>
          <a:p>
            <a:endParaRPr lang="en-US" dirty="0">
              <a:solidFill>
                <a:srgbClr val="002692"/>
              </a:solidFill>
            </a:endParaRPr>
          </a:p>
          <a:p>
            <a:endParaRPr lang="en-US" dirty="0">
              <a:solidFill>
                <a:srgbClr val="002692"/>
              </a:solidFill>
            </a:endParaRPr>
          </a:p>
          <a:p>
            <a:endParaRPr lang="en-US" dirty="0">
              <a:solidFill>
                <a:srgbClr val="002692"/>
              </a:solidFill>
            </a:endParaRPr>
          </a:p>
          <a:p>
            <a:r>
              <a:rPr lang="en-US" dirty="0">
                <a:solidFill>
                  <a:srgbClr val="002692"/>
                </a:solidFill>
              </a:rPr>
              <a:t>Transversal Coherence: Depends on the source geometry (correlation between waves at different points in space)</a:t>
            </a:r>
          </a:p>
          <a:p>
            <a:endParaRPr lang="en-US" dirty="0">
              <a:solidFill>
                <a:srgbClr val="002692"/>
              </a:solidFill>
            </a:endParaRPr>
          </a:p>
          <a:p>
            <a:r>
              <a:rPr lang="en-US" dirty="0">
                <a:solidFill>
                  <a:srgbClr val="002692"/>
                </a:solidFill>
              </a:rPr>
              <a:t> </a:t>
            </a:r>
          </a:p>
          <a:p>
            <a:endParaRPr lang="en-US" dirty="0">
              <a:solidFill>
                <a:srgbClr val="002692"/>
              </a:solidFill>
            </a:endParaRPr>
          </a:p>
          <a:p>
            <a:endParaRPr lang="en-US" dirty="0">
              <a:solidFill>
                <a:srgbClr val="002692"/>
              </a:solidFill>
            </a:endParaRPr>
          </a:p>
        </p:txBody>
      </p:sp>
      <p:grpSp>
        <p:nvGrpSpPr>
          <p:cNvPr id="8" name="Group 7">
            <a:extLst>
              <a:ext uri="{FF2B5EF4-FFF2-40B4-BE49-F238E27FC236}">
                <a16:creationId xmlns:a16="http://schemas.microsoft.com/office/drawing/2014/main" id="{ED82D18A-480E-42AE-A988-483071D31D83}"/>
              </a:ext>
            </a:extLst>
          </p:cNvPr>
          <p:cNvGrpSpPr/>
          <p:nvPr/>
        </p:nvGrpSpPr>
        <p:grpSpPr>
          <a:xfrm>
            <a:off x="6133980" y="3170416"/>
            <a:ext cx="2919814" cy="1524000"/>
            <a:chOff x="4211960" y="1034676"/>
            <a:chExt cx="2919814" cy="1524000"/>
          </a:xfrm>
        </p:grpSpPr>
        <p:pic>
          <p:nvPicPr>
            <p:cNvPr id="9" name="Picture 5">
              <a:extLst>
                <a:ext uri="{FF2B5EF4-FFF2-40B4-BE49-F238E27FC236}">
                  <a16:creationId xmlns:a16="http://schemas.microsoft.com/office/drawing/2014/main" id="{663830B7-E474-4443-9D56-9995C534AF07}"/>
                </a:ext>
              </a:extLst>
            </p:cNvPr>
            <p:cNvPicPr>
              <a:picLocks noChangeAspect="1" noChangeArrowheads="1"/>
            </p:cNvPicPr>
            <p:nvPr/>
          </p:nvPicPr>
          <p:blipFill>
            <a:blip r:embed="rId4" cstate="print"/>
            <a:srcRect/>
            <a:stretch>
              <a:fillRect/>
            </a:stretch>
          </p:blipFill>
          <p:spPr bwMode="auto">
            <a:xfrm>
              <a:off x="4211960" y="1034676"/>
              <a:ext cx="2919814" cy="1524000"/>
            </a:xfrm>
            <a:prstGeom prst="rect">
              <a:avLst/>
            </a:prstGeom>
            <a:noFill/>
            <a:ln w="9525">
              <a:noFill/>
              <a:miter lim="800000"/>
              <a:headEnd/>
              <a:tailEnd/>
            </a:ln>
          </p:spPr>
        </p:pic>
        <p:sp>
          <p:nvSpPr>
            <p:cNvPr id="10" name="Oval 9">
              <a:extLst>
                <a:ext uri="{FF2B5EF4-FFF2-40B4-BE49-F238E27FC236}">
                  <a16:creationId xmlns:a16="http://schemas.microsoft.com/office/drawing/2014/main" id="{F9F60B35-50DD-446F-ABBD-6B1FDDB7AB59}"/>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5699815F-A318-46A5-B24F-62119DE05B27}"/>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8">
            <a:extLst>
              <a:ext uri="{FF2B5EF4-FFF2-40B4-BE49-F238E27FC236}">
                <a16:creationId xmlns:a16="http://schemas.microsoft.com/office/drawing/2014/main" id="{3BD8D244-691E-420A-B56F-D061AA84CA49}"/>
              </a:ext>
            </a:extLst>
          </p:cNvPr>
          <p:cNvSpPr txBox="1"/>
          <p:nvPr/>
        </p:nvSpPr>
        <p:spPr>
          <a:xfrm>
            <a:off x="101150" y="721491"/>
            <a:ext cx="8305800" cy="400110"/>
          </a:xfrm>
          <a:prstGeom prst="rect">
            <a:avLst/>
          </a:prstGeom>
          <a:noFill/>
        </p:spPr>
        <p:txBody>
          <a:bodyPr wrap="square" rtlCol="0">
            <a:spAutoFit/>
          </a:bodyPr>
          <a:lstStyle/>
          <a:p>
            <a:pPr>
              <a:buFont typeface="Arial" pitchFamily="34" charset="0"/>
              <a:buChar char="•"/>
            </a:pPr>
            <a:r>
              <a:rPr lang="fr-FR" sz="2000" b="1" dirty="0" err="1">
                <a:solidFill>
                  <a:srgbClr val="FF0000"/>
                </a:solidFill>
              </a:rPr>
              <a:t>We</a:t>
            </a:r>
            <a:r>
              <a:rPr lang="fr-FR" sz="2000" b="1" dirty="0">
                <a:solidFill>
                  <a:srgbClr val="FF0000"/>
                </a:solidFill>
              </a:rPr>
              <a:t> </a:t>
            </a:r>
            <a:r>
              <a:rPr lang="fr-FR" sz="2000" b="1" dirty="0" err="1">
                <a:solidFill>
                  <a:srgbClr val="FF0000"/>
                </a:solidFill>
              </a:rPr>
              <a:t>need</a:t>
            </a:r>
            <a:r>
              <a:rPr lang="fr-FR" sz="2000" b="1" dirty="0">
                <a:solidFill>
                  <a:srgbClr val="FF0000"/>
                </a:solidFill>
              </a:rPr>
              <a:t> </a:t>
            </a:r>
            <a:r>
              <a:rPr lang="fr-FR" sz="2000" b="1" dirty="0" err="1">
                <a:solidFill>
                  <a:srgbClr val="FF0000"/>
                </a:solidFill>
              </a:rPr>
              <a:t>at</a:t>
            </a:r>
            <a:r>
              <a:rPr lang="fr-FR" sz="2000" b="1" dirty="0">
                <a:solidFill>
                  <a:srgbClr val="FF0000"/>
                </a:solidFill>
              </a:rPr>
              <a:t> least </a:t>
            </a:r>
            <a:r>
              <a:rPr lang="en-US" sz="2000" b="1" dirty="0">
                <a:solidFill>
                  <a:srgbClr val="FF0000"/>
                </a:solidFill>
              </a:rPr>
              <a:t> TWO waves for defining coherence parameters</a:t>
            </a:r>
          </a:p>
        </p:txBody>
      </p:sp>
      <p:sp>
        <p:nvSpPr>
          <p:cNvPr id="13" name="Rectangle 12">
            <a:extLst>
              <a:ext uri="{FF2B5EF4-FFF2-40B4-BE49-F238E27FC236}">
                <a16:creationId xmlns:a16="http://schemas.microsoft.com/office/drawing/2014/main" id="{90E77FEA-A59F-4801-82B2-C838B625A3C1}"/>
              </a:ext>
            </a:extLst>
          </p:cNvPr>
          <p:cNvSpPr/>
          <p:nvPr/>
        </p:nvSpPr>
        <p:spPr>
          <a:xfrm>
            <a:off x="5344182" y="1703320"/>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a:extLst>
              <a:ext uri="{FF2B5EF4-FFF2-40B4-BE49-F238E27FC236}">
                <a16:creationId xmlns:a16="http://schemas.microsoft.com/office/drawing/2014/main" id="{47EAA8EB-2F59-4681-8FA8-66C4EEBB2EF0}"/>
              </a:ext>
            </a:extLst>
          </p:cNvPr>
          <p:cNvSpPr/>
          <p:nvPr/>
        </p:nvSpPr>
        <p:spPr>
          <a:xfrm>
            <a:off x="4974531" y="3598255"/>
            <a:ext cx="952500" cy="554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5" name="Picture 14">
            <a:extLst>
              <a:ext uri="{FF2B5EF4-FFF2-40B4-BE49-F238E27FC236}">
                <a16:creationId xmlns:a16="http://schemas.microsoft.com/office/drawing/2014/main" id="{BAE78DF5-272A-4F71-98FC-D538BEACE446}"/>
              </a:ext>
            </a:extLst>
          </p:cNvPr>
          <p:cNvPicPr>
            <a:picLocks noChangeAspect="1"/>
          </p:cNvPicPr>
          <p:nvPr/>
        </p:nvPicPr>
        <p:blipFill>
          <a:blip r:embed="rId5"/>
          <a:stretch>
            <a:fillRect/>
          </a:stretch>
        </p:blipFill>
        <p:spPr>
          <a:xfrm>
            <a:off x="5087671" y="3676603"/>
            <a:ext cx="733527" cy="419158"/>
          </a:xfrm>
          <a:prstGeom prst="rect">
            <a:avLst/>
          </a:prstGeom>
        </p:spPr>
      </p:pic>
      <p:sp>
        <p:nvSpPr>
          <p:cNvPr id="16" name="Slide Number Placeholder 15">
            <a:extLst>
              <a:ext uri="{FF2B5EF4-FFF2-40B4-BE49-F238E27FC236}">
                <a16:creationId xmlns:a16="http://schemas.microsoft.com/office/drawing/2014/main" id="{AC9B6AC0-5A01-44FD-84CE-BAD9A89EEA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65769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pSp>
        <p:nvGrpSpPr>
          <p:cNvPr id="42" name="Group 41">
            <a:extLst>
              <a:ext uri="{FF2B5EF4-FFF2-40B4-BE49-F238E27FC236}">
                <a16:creationId xmlns:a16="http://schemas.microsoft.com/office/drawing/2014/main" id="{825725A9-102F-4B9E-AE48-25DC3CD10B71}"/>
              </a:ext>
            </a:extLst>
          </p:cNvPr>
          <p:cNvGrpSpPr/>
          <p:nvPr/>
        </p:nvGrpSpPr>
        <p:grpSpPr>
          <a:xfrm>
            <a:off x="5281914" y="2571750"/>
            <a:ext cx="2199112" cy="1145109"/>
            <a:chOff x="1537693" y="920473"/>
            <a:chExt cx="2199112" cy="1145109"/>
          </a:xfrm>
        </p:grpSpPr>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grpSp>
        <p:nvGrpSpPr>
          <p:cNvPr id="26" name="Group 25"/>
          <p:cNvGrpSpPr/>
          <p:nvPr/>
        </p:nvGrpSpPr>
        <p:grpSpPr bwMode="auto">
          <a:xfrm rot="3038845">
            <a:off x="5460993" y="707918"/>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sp>
        <p:nvSpPr>
          <p:cNvPr id="65" name="Title 1"/>
          <p:cNvSpPr txBox="1"/>
          <p:nvPr/>
        </p:nvSpPr>
        <p:spPr bwMode="auto">
          <a:xfrm>
            <a:off x="274635" y="113595"/>
            <a:ext cx="8365067" cy="857250"/>
          </a:xfrm>
          <a:prstGeom prst="rect">
            <a:avLst/>
          </a:prstGeom>
        </p:spPr>
        <p:txBody>
          <a:bodyPr vert="horz" lIns="68580" tIns="34290" rIns="68580" bIns="34290" rtlCol="0" anchor="t" anchorCtr="0">
            <a:noAutofit/>
          </a:bodyPr>
          <a:lstStyle>
            <a:lvl1pPr algn="l" defTabSz="914400">
              <a:lnSpc>
                <a:spcPct val="90000"/>
              </a:lnSpc>
              <a:spcBef>
                <a:spcPts val="0"/>
              </a:spcBef>
              <a:buNone/>
              <a:defRPr sz="4400" b="1">
                <a:solidFill>
                  <a:schemeClr val="tx1"/>
                </a:solidFill>
                <a:latin typeface="Calibri"/>
                <a:ea typeface="+mj-ea"/>
                <a:cs typeface="Calibri"/>
              </a:defRPr>
            </a:lvl1pPr>
          </a:lstStyle>
          <a:p>
            <a:pPr>
              <a:defRPr/>
            </a:pPr>
            <a:r>
              <a:rPr lang="en-US" sz="2700" dirty="0"/>
              <a:t>The electron emission implies partial coherence </a:t>
            </a:r>
            <a:endParaRPr lang="en-US" sz="1500" dirty="0"/>
          </a:p>
        </p:txBody>
      </p:sp>
      <p:sp>
        <p:nvSpPr>
          <p:cNvPr id="3" name="TextBox 2"/>
          <p:cNvSpPr txBox="1"/>
          <p:nvPr/>
        </p:nvSpPr>
        <p:spPr bwMode="auto">
          <a:xfrm>
            <a:off x="287528" y="1232922"/>
            <a:ext cx="4770876" cy="2677656"/>
          </a:xfrm>
          <a:prstGeom prst="rect">
            <a:avLst/>
          </a:prstGeom>
          <a:noFill/>
        </p:spPr>
        <p:txBody>
          <a:bodyPr wrap="square" rtlCol="0">
            <a:spAutoFit/>
          </a:bodyPr>
          <a:lstStyle/>
          <a:p>
            <a:pPr marL="214313" indent="-214313">
              <a:buFont typeface="Arial"/>
              <a:buChar char="•"/>
              <a:defRPr/>
            </a:pPr>
            <a:r>
              <a:rPr lang="en-US" dirty="0"/>
              <a:t>1 electron =&gt; Trajectory =&gt; </a:t>
            </a:r>
            <a:r>
              <a:rPr lang="en-US" dirty="0" err="1"/>
              <a:t>Wavefront</a:t>
            </a:r>
            <a:r>
              <a:rPr lang="en-US" dirty="0"/>
              <a:t> </a:t>
            </a:r>
          </a:p>
          <a:p>
            <a:pPr marL="214313" indent="-214313">
              <a:buFont typeface="Arial"/>
              <a:buChar char="•"/>
              <a:defRPr/>
            </a:pPr>
            <a:r>
              <a:rPr lang="en-US" dirty="0"/>
              <a:t>Many identical electrons [filament beam] =&gt; </a:t>
            </a:r>
            <a:r>
              <a:rPr lang="en-US" dirty="0" err="1"/>
              <a:t>Wavefront</a:t>
            </a:r>
            <a:br>
              <a:rPr lang="en-US" dirty="0"/>
            </a:br>
            <a:br>
              <a:rPr lang="en-US" dirty="0"/>
            </a:br>
            <a:br>
              <a:rPr lang="en-US" dirty="0"/>
            </a:br>
            <a:br>
              <a:rPr lang="en-US" dirty="0"/>
            </a:br>
            <a:br>
              <a:rPr lang="en-US" dirty="0"/>
            </a:br>
            <a:br>
              <a:rPr lang="en-US" dirty="0"/>
            </a:br>
            <a:endParaRPr lang="en-US" dirty="0"/>
          </a:p>
          <a:p>
            <a:pPr marL="214313" indent="-214313">
              <a:buFont typeface="Arial"/>
              <a:buChar char="•"/>
              <a:defRPr/>
            </a:pPr>
            <a:r>
              <a:rPr lang="en-US" dirty="0"/>
              <a:t>Many non-identical electrons: multiple </a:t>
            </a:r>
            <a:r>
              <a:rPr lang="en-US" dirty="0" err="1"/>
              <a:t>wavefronts</a:t>
            </a:r>
            <a:endParaRPr lang="en-US" dirty="0"/>
          </a:p>
          <a:p>
            <a:pPr marL="214313" indent="-214313">
              <a:buFont typeface="Arial"/>
              <a:buChar char="•"/>
              <a:defRPr/>
            </a:pPr>
            <a:endParaRPr lang="en-US" sz="1050" dirty="0"/>
          </a:p>
          <a:p>
            <a:pPr marL="214313" indent="-214313">
              <a:buFont typeface="Arial"/>
              <a:buChar char="•"/>
              <a:defRPr/>
            </a:pPr>
            <a:endParaRPr lang="en-US" sz="1050" dirty="0"/>
          </a:p>
          <a:p>
            <a:pPr marL="214313" indent="-214313">
              <a:buFont typeface="Arial"/>
              <a:buChar char="•"/>
              <a:defRPr/>
            </a:pPr>
            <a:endParaRPr lang="en-US" sz="1050" dirty="0"/>
          </a:p>
          <a:p>
            <a:pPr>
              <a:defRPr/>
            </a:pPr>
            <a:endParaRPr lang="en-US" sz="1050" dirty="0"/>
          </a:p>
        </p:txBody>
      </p:sp>
      <p:sp>
        <p:nvSpPr>
          <p:cNvPr id="20" name="Slide Number Placeholder 19">
            <a:extLst>
              <a:ext uri="{FF2B5EF4-FFF2-40B4-BE49-F238E27FC236}">
                <a16:creationId xmlns:a16="http://schemas.microsoft.com/office/drawing/2014/main" id="{35733A14-FACC-4A11-BA76-D38BD5968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4</a:t>
            </a:r>
            <a:r>
              <a:rPr lang="en-US" sz="3000" baseline="30000" dirty="0"/>
              <a:t>th</a:t>
            </a:r>
            <a:r>
              <a:rPr lang="en-US" sz="3000" dirty="0"/>
              <a:t> generation synchrotron sources</a:t>
            </a:r>
          </a:p>
        </p:txBody>
      </p:sp>
      <p:sp>
        <p:nvSpPr>
          <p:cNvPr id="3" name="Content Placeholder 2"/>
          <p:cNvSpPr>
            <a:spLocks noGrp="1"/>
          </p:cNvSpPr>
          <p:nvPr>
            <p:ph idx="4294967295"/>
          </p:nvPr>
        </p:nvSpPr>
        <p:spPr>
          <a:xfrm>
            <a:off x="0" y="742950"/>
            <a:ext cx="4557713" cy="1314450"/>
          </a:xfrm>
        </p:spPr>
        <p:txBody>
          <a:bodyPr>
            <a:normAutofit fontScale="92500" lnSpcReduction="20000"/>
          </a:bodyPr>
          <a:lstStyle/>
          <a:p>
            <a:r>
              <a:rPr lang="en-US" dirty="0"/>
              <a:t>X-FEL</a:t>
            </a:r>
          </a:p>
          <a:p>
            <a:pPr lvl="1"/>
            <a:r>
              <a:rPr lang="en-US" sz="1500" dirty="0"/>
              <a:t>Bunch length ~ wavelength emitted so emission from different electrons add coherently – transversal (spatial) and longitudinal (time) coherence</a:t>
            </a:r>
          </a:p>
        </p:txBody>
      </p:sp>
      <p:pic>
        <p:nvPicPr>
          <p:cNvPr id="4" name="Picture 3"/>
          <p:cNvPicPr>
            <a:picLocks noChangeAspect="1"/>
          </p:cNvPicPr>
          <p:nvPr/>
        </p:nvPicPr>
        <p:blipFill>
          <a:blip r:embed="rId2"/>
          <a:stretch>
            <a:fillRect/>
          </a:stretch>
        </p:blipFill>
        <p:spPr>
          <a:xfrm>
            <a:off x="5587855" y="2494252"/>
            <a:ext cx="2497812" cy="1504131"/>
          </a:xfrm>
          <a:prstGeom prst="rect">
            <a:avLst/>
          </a:prstGeom>
        </p:spPr>
      </p:pic>
      <p:pic>
        <p:nvPicPr>
          <p:cNvPr id="5" name="Picture 4"/>
          <p:cNvPicPr>
            <a:picLocks noChangeAspect="1"/>
          </p:cNvPicPr>
          <p:nvPr/>
        </p:nvPicPr>
        <p:blipFill>
          <a:blip r:embed="rId3"/>
          <a:stretch>
            <a:fillRect/>
          </a:stretch>
        </p:blipFill>
        <p:spPr>
          <a:xfrm>
            <a:off x="5740399" y="723108"/>
            <a:ext cx="2040467" cy="1633606"/>
          </a:xfrm>
          <a:prstGeom prst="rect">
            <a:avLst/>
          </a:prstGeom>
        </p:spPr>
      </p:pic>
      <p:sp>
        <p:nvSpPr>
          <p:cNvPr id="7" name="Content Placeholder 2"/>
          <p:cNvSpPr txBox="1">
            <a:spLocks/>
          </p:cNvSpPr>
          <p:nvPr/>
        </p:nvSpPr>
        <p:spPr>
          <a:xfrm>
            <a:off x="326260" y="2197320"/>
            <a:ext cx="4558460" cy="21204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2"/>
                </a:solidFill>
                <a:latin typeface="Calibri"/>
                <a:ea typeface="+mn-ea"/>
                <a:cs typeface="Calibri"/>
              </a:defRPr>
            </a:lvl1pPr>
            <a:lvl2pPr marL="742950" indent="-285750" algn="l" defTabSz="914400" rtl="0" eaLnBrk="1" latinLnBrk="0" hangingPunct="1">
              <a:spcBef>
                <a:spcPct val="20000"/>
              </a:spcBef>
              <a:buFont typeface="Arial" pitchFamily="34" charset="0"/>
              <a:buChar char="–"/>
              <a:defRPr sz="2800" kern="1200">
                <a:solidFill>
                  <a:schemeClr val="bg2">
                    <a:lumMod val="50000"/>
                  </a:schemeClr>
                </a:solidFill>
                <a:latin typeface="Calibri"/>
                <a:ea typeface="+mn-ea"/>
                <a:cs typeface="Calibri"/>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Calibri"/>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Calibri"/>
                <a:ea typeface="+mn-ea"/>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rPr>
              <a:t>Storage Ring</a:t>
            </a:r>
          </a:p>
          <a:p>
            <a:pPr lvl="1"/>
            <a:r>
              <a:rPr lang="en-US" sz="1500" dirty="0"/>
              <a:t>Bunch length &gt;&gt; wavelength so emission from electrons add incoherently.</a:t>
            </a:r>
          </a:p>
          <a:p>
            <a:pPr lvl="1"/>
            <a:r>
              <a:rPr lang="en-US" sz="1500" dirty="0"/>
              <a:t>Reduce the emittance from 3</a:t>
            </a:r>
            <a:r>
              <a:rPr lang="en-US" sz="1500" baseline="30000" dirty="0"/>
              <a:t>rd</a:t>
            </a:r>
            <a:r>
              <a:rPr lang="en-US" sz="1500" dirty="0"/>
              <a:t> generation with the aim of becoming “diffraction limit” sources, i.e., natural emission &lt;&lt; electron size. DLSR? Better ultra low emittance SR</a:t>
            </a:r>
          </a:p>
        </p:txBody>
      </p:sp>
      <p:sp>
        <p:nvSpPr>
          <p:cNvPr id="8" name="Slide Number Placeholder 7">
            <a:extLst>
              <a:ext uri="{FF2B5EF4-FFF2-40B4-BE49-F238E27FC236}">
                <a16:creationId xmlns:a16="http://schemas.microsoft.com/office/drawing/2014/main" id="{79562F11-37CB-4341-9CED-0C67B04C28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8216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normAutofit/>
          </a:bodyPr>
          <a:lstStyle/>
          <a:p>
            <a:pPr lvl="0">
              <a:defRPr sz="1800" b="0" cap="none">
                <a:solidFill>
                  <a:srgbClr val="000000"/>
                </a:solidFill>
              </a:defRPr>
            </a:pPr>
            <a:r>
              <a:rPr sz="1200" b="1" cap="all">
                <a:solidFill>
                  <a:srgbClr val="FFFFFF"/>
                </a:solidFill>
              </a:rPr>
              <a:t>ESRF and EBS LATTICES</a:t>
            </a:r>
          </a:p>
        </p:txBody>
      </p:sp>
      <p:pic>
        <p:nvPicPr>
          <p:cNvPr id="77" name="image4.png"/>
          <p:cNvPicPr/>
          <p:nvPr/>
        </p:nvPicPr>
        <p:blipFill>
          <a:blip r:embed="rId2">
            <a:extLst/>
          </a:blip>
          <a:stretch>
            <a:fillRect/>
          </a:stretch>
        </p:blipFill>
        <p:spPr>
          <a:xfrm>
            <a:off x="1277635" y="704427"/>
            <a:ext cx="3402379" cy="2538813"/>
          </a:xfrm>
          <a:prstGeom prst="rect">
            <a:avLst/>
          </a:prstGeom>
          <a:ln w="12700">
            <a:miter lim="400000"/>
          </a:ln>
        </p:spPr>
      </p:pic>
      <p:sp>
        <p:nvSpPr>
          <p:cNvPr id="78" name="Shape 78"/>
          <p:cNvSpPr/>
          <p:nvPr/>
        </p:nvSpPr>
        <p:spPr>
          <a:xfrm>
            <a:off x="1671412" y="3277081"/>
            <a:ext cx="912427"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High Beta:</a:t>
            </a:r>
          </a:p>
          <a:p>
            <a:pPr lvl="0"/>
            <a:r>
              <a:rPr lang="en-US" sz="1050" dirty="0" err="1">
                <a:latin typeface="Symbol"/>
                <a:ea typeface="Symbol"/>
                <a:cs typeface="Symbol"/>
                <a:sym typeface="Symbol"/>
              </a:rPr>
              <a:t>b</a:t>
            </a:r>
            <a:r>
              <a:rPr sz="1050" baseline="-25000" dirty="0" err="1"/>
              <a:t>x</a:t>
            </a:r>
            <a:r>
              <a:rPr sz="1050" dirty="0"/>
              <a:t> = 37.59 m</a:t>
            </a:r>
          </a:p>
          <a:p>
            <a:pPr lvl="0"/>
            <a:r>
              <a:rPr lang="en-US" sz="1050" dirty="0">
                <a:latin typeface="Symbol"/>
                <a:ea typeface="Symbol"/>
                <a:cs typeface="Symbol"/>
                <a:sym typeface="Symbol"/>
              </a:rPr>
              <a:t>b</a:t>
            </a:r>
            <a:r>
              <a:rPr sz="1050" baseline="-25000" dirty="0"/>
              <a:t>y</a:t>
            </a:r>
            <a:r>
              <a:rPr sz="1050" dirty="0"/>
              <a:t> = 2.95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415.0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3.43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10.3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79" name="Shape 79"/>
          <p:cNvSpPr/>
          <p:nvPr/>
        </p:nvSpPr>
        <p:spPr>
          <a:xfrm>
            <a:off x="3570937" y="3269717"/>
            <a:ext cx="978151"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Low Beta:</a:t>
            </a:r>
          </a:p>
          <a:p>
            <a:pPr lvl="0"/>
            <a:r>
              <a:rPr lang="en-US" sz="1050" dirty="0" err="1">
                <a:latin typeface="Symbol"/>
                <a:ea typeface="Symbol"/>
                <a:cs typeface="Symbol"/>
                <a:sym typeface="Symbol"/>
              </a:rPr>
              <a:t>b</a:t>
            </a:r>
            <a:r>
              <a:rPr sz="1050" baseline="-25000" dirty="0" err="1"/>
              <a:t>x</a:t>
            </a:r>
            <a:r>
              <a:rPr sz="1050" dirty="0"/>
              <a:t> = 0.35 m</a:t>
            </a:r>
          </a:p>
          <a:p>
            <a:pPr lvl="0"/>
            <a:r>
              <a:rPr lang="en-US" sz="1050" dirty="0">
                <a:latin typeface="Symbol"/>
                <a:ea typeface="Symbol"/>
                <a:cs typeface="Symbol"/>
                <a:sym typeface="Symbol"/>
              </a:rPr>
              <a:t>b</a:t>
            </a:r>
            <a:r>
              <a:rPr sz="1050" baseline="-25000" dirty="0"/>
              <a:t>y</a:t>
            </a:r>
            <a:r>
              <a:rPr sz="1050" dirty="0"/>
              <a:t> = 3.0 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dirty="0">
                <a:solidFill>
                  <a:srgbClr val="FF0000"/>
                </a:solidFill>
              </a:rPr>
              <a:t> = 50.4 </a:t>
            </a:r>
            <a:r>
              <a:rPr lang="en-US" sz="1050" dirty="0">
                <a:solidFill>
                  <a:srgbClr val="FF0000"/>
                </a:solidFill>
                <a:latin typeface="Symbol"/>
                <a:ea typeface="Symbol"/>
                <a:cs typeface="Symbol"/>
                <a:sym typeface="Symbol"/>
              </a:rPr>
              <a:t>m</a:t>
            </a:r>
            <a:r>
              <a:rPr sz="1050" dirty="0">
                <a:solidFill>
                  <a:srgbClr val="FF0000"/>
                </a:solidFill>
              </a:rPr>
              <a:t>m</a:t>
            </a:r>
          </a:p>
          <a:p>
            <a:pPr lvl="0"/>
            <a:r>
              <a:rPr lang="en-US" sz="1050" dirty="0" err="1">
                <a:latin typeface="Symbol"/>
                <a:ea typeface="Symbol"/>
                <a:cs typeface="Symbol"/>
                <a:sym typeface="Symbol"/>
              </a:rPr>
              <a:t>s</a:t>
            </a:r>
            <a:r>
              <a:rPr sz="1050" baseline="-25000" dirty="0" err="1"/>
              <a:t>y</a:t>
            </a:r>
            <a:r>
              <a:rPr sz="1050" dirty="0"/>
              <a:t> = 3.44 </a:t>
            </a:r>
            <a:r>
              <a:rPr lang="en-US" sz="1050" dirty="0">
                <a:latin typeface="Symbol"/>
                <a:ea typeface="Symbol"/>
                <a:cs typeface="Symbol"/>
                <a:sym typeface="Symbol"/>
              </a:rPr>
              <a:t>m</a:t>
            </a:r>
            <a:r>
              <a:rPr sz="1050" dirty="0"/>
              <a:t>m</a:t>
            </a:r>
          </a:p>
          <a:p>
            <a:pPr lvl="0"/>
            <a:r>
              <a:rPr lang="en-US" sz="1050" dirty="0" err="1">
                <a:solidFill>
                  <a:srgbClr val="FF0000"/>
                </a:solidFill>
                <a:latin typeface="Symbol"/>
                <a:ea typeface="Symbol"/>
                <a:cs typeface="Symbol"/>
                <a:sym typeface="Symbol"/>
              </a:rPr>
              <a:t>s</a:t>
            </a:r>
            <a:r>
              <a:rPr sz="1050" baseline="-25000" dirty="0" err="1">
                <a:solidFill>
                  <a:srgbClr val="FF0000"/>
                </a:solidFill>
              </a:rPr>
              <a:t>x</a:t>
            </a:r>
            <a:r>
              <a:rPr sz="1050" baseline="-25000" dirty="0">
                <a:solidFill>
                  <a:srgbClr val="FF0000"/>
                </a:solidFill>
              </a:rPr>
              <a:t>’</a:t>
            </a:r>
            <a:r>
              <a:rPr sz="1050" dirty="0">
                <a:solidFill>
                  <a:srgbClr val="FF0000"/>
                </a:solidFill>
              </a:rPr>
              <a:t>= 107.2 </a:t>
            </a:r>
            <a:r>
              <a:rPr lang="en-US" sz="1050" dirty="0" err="1">
                <a:solidFill>
                  <a:srgbClr val="FF0000"/>
                </a:solidFill>
                <a:latin typeface="Symbol"/>
                <a:ea typeface="Symbol"/>
                <a:cs typeface="Symbol"/>
                <a:sym typeface="Symbol"/>
              </a:rPr>
              <a:t>m</a:t>
            </a:r>
            <a:r>
              <a:rPr sz="1050" dirty="0" err="1">
                <a:solidFill>
                  <a:srgbClr val="FF0000"/>
                </a:solidFill>
              </a:rPr>
              <a:t>rad</a:t>
            </a:r>
            <a:endParaRPr sz="1050" dirty="0">
              <a:solidFill>
                <a:srgbClr val="FF0000"/>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=1.16 </a:t>
            </a:r>
            <a:r>
              <a:rPr lang="en-US" sz="1050" dirty="0" err="1">
                <a:latin typeface="Symbol"/>
                <a:ea typeface="Symbol"/>
                <a:cs typeface="Symbol"/>
                <a:sym typeface="Symbol"/>
              </a:rPr>
              <a:t>m</a:t>
            </a:r>
            <a:r>
              <a:rPr sz="1050" dirty="0" err="1"/>
              <a:t>rad</a:t>
            </a:r>
            <a:endParaRPr sz="1050" dirty="0"/>
          </a:p>
        </p:txBody>
      </p:sp>
      <p:sp>
        <p:nvSpPr>
          <p:cNvPr id="80" name="Shape 80"/>
          <p:cNvSpPr/>
          <p:nvPr/>
        </p:nvSpPr>
        <p:spPr>
          <a:xfrm>
            <a:off x="5708038" y="3287621"/>
            <a:ext cx="902809" cy="1223412"/>
          </a:xfrm>
          <a:prstGeom prst="rect">
            <a:avLst/>
          </a:prstGeom>
          <a:ln w="12700">
            <a:miter lim="400000"/>
          </a:ln>
          <a:extLst>
            <a:ext uri="{C572A759-6A51-4108-AA02-DFA0A04FC94B}">
              <ma14:wrappingTextBoxFlag xmlns="" xmlns:ma14="http://schemas.microsoft.com/office/mac/drawingml/2011/main" val="1"/>
            </a:ext>
          </a:extLst>
        </p:spPr>
        <p:txBody>
          <a:bodyPr wrap="none" lIns="34289" rIns="34289">
            <a:spAutoFit/>
          </a:bodyPr>
          <a:lstStyle/>
          <a:p>
            <a:pPr lvl="0"/>
            <a:r>
              <a:rPr sz="1050" dirty="0"/>
              <a:t>EBS (S28D):</a:t>
            </a:r>
          </a:p>
          <a:p>
            <a:pPr lvl="0"/>
            <a:r>
              <a:rPr lang="en-US" sz="1050" dirty="0" err="1">
                <a:latin typeface="Symbol"/>
                <a:ea typeface="Symbol"/>
                <a:cs typeface="Symbol"/>
                <a:sym typeface="Symbol"/>
              </a:rPr>
              <a:t>b</a:t>
            </a:r>
            <a:r>
              <a:rPr sz="1050" baseline="-25000" dirty="0" err="1"/>
              <a:t>x</a:t>
            </a:r>
            <a:r>
              <a:rPr sz="1050" dirty="0"/>
              <a:t> = 6.90 m</a:t>
            </a:r>
          </a:p>
          <a:p>
            <a:pPr lvl="0"/>
            <a:r>
              <a:rPr lang="en-US" sz="1050" dirty="0">
                <a:latin typeface="Symbol"/>
                <a:ea typeface="Symbol"/>
                <a:cs typeface="Symbol"/>
                <a:sym typeface="Symbol"/>
              </a:rPr>
              <a:t>b</a:t>
            </a:r>
            <a:r>
              <a:rPr sz="1050" baseline="-25000" dirty="0"/>
              <a:t>y</a:t>
            </a:r>
            <a:r>
              <a:rPr sz="1050" dirty="0"/>
              <a:t> = 2.64 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dirty="0">
                <a:solidFill>
                  <a:srgbClr val="51A026"/>
                </a:solidFill>
              </a:rPr>
              <a:t> = 30.2 </a:t>
            </a:r>
            <a:r>
              <a:rPr lang="en-US" sz="1050" dirty="0">
                <a:solidFill>
                  <a:srgbClr val="51A026"/>
                </a:solidFill>
                <a:latin typeface="Symbol"/>
                <a:ea typeface="Symbol"/>
                <a:cs typeface="Symbol"/>
                <a:sym typeface="Symbol"/>
              </a:rPr>
              <a:t>m</a:t>
            </a:r>
            <a:r>
              <a:rPr sz="1050" dirty="0">
                <a:solidFill>
                  <a:srgbClr val="51A026"/>
                </a:solidFill>
              </a:rPr>
              <a:t>m</a:t>
            </a:r>
          </a:p>
          <a:p>
            <a:pPr lvl="0"/>
            <a:r>
              <a:rPr lang="en-US" sz="1050" dirty="0" err="1">
                <a:latin typeface="Symbol"/>
                <a:ea typeface="Symbol"/>
                <a:cs typeface="Symbol"/>
                <a:sym typeface="Symbol"/>
              </a:rPr>
              <a:t>s</a:t>
            </a:r>
            <a:r>
              <a:rPr sz="1050" baseline="-25000" dirty="0" err="1"/>
              <a:t>y</a:t>
            </a:r>
            <a:r>
              <a:rPr sz="1050" dirty="0"/>
              <a:t> = 3.64 </a:t>
            </a:r>
            <a:r>
              <a:rPr lang="en-US" sz="1050" dirty="0">
                <a:latin typeface="Symbol"/>
                <a:ea typeface="Symbol"/>
                <a:cs typeface="Symbol"/>
                <a:sym typeface="Symbol"/>
              </a:rPr>
              <a:t>m</a:t>
            </a:r>
            <a:r>
              <a:rPr sz="1050" dirty="0"/>
              <a:t>m</a:t>
            </a:r>
          </a:p>
          <a:p>
            <a:pPr lvl="0"/>
            <a:r>
              <a:rPr lang="en-US" sz="1050" dirty="0" err="1">
                <a:solidFill>
                  <a:srgbClr val="51A026"/>
                </a:solidFill>
                <a:latin typeface="Symbol"/>
                <a:ea typeface="Symbol"/>
                <a:cs typeface="Symbol"/>
                <a:sym typeface="Symbol"/>
              </a:rPr>
              <a:t>s</a:t>
            </a:r>
            <a:r>
              <a:rPr sz="1050" baseline="-25000" dirty="0" err="1">
                <a:solidFill>
                  <a:srgbClr val="51A026"/>
                </a:solidFill>
              </a:rPr>
              <a:t>x</a:t>
            </a:r>
            <a:r>
              <a:rPr sz="1050" baseline="-25000" dirty="0">
                <a:solidFill>
                  <a:srgbClr val="51A026"/>
                </a:solidFill>
              </a:rPr>
              <a:t>’</a:t>
            </a:r>
            <a:r>
              <a:rPr sz="1050" dirty="0">
                <a:solidFill>
                  <a:srgbClr val="51A026"/>
                </a:solidFill>
              </a:rPr>
              <a:t>= 4.37 </a:t>
            </a:r>
            <a:r>
              <a:rPr lang="en-US" sz="1050" dirty="0" err="1">
                <a:solidFill>
                  <a:srgbClr val="51A026"/>
                </a:solidFill>
                <a:latin typeface="Symbol"/>
                <a:ea typeface="Symbol"/>
                <a:cs typeface="Symbol"/>
                <a:sym typeface="Symbol"/>
              </a:rPr>
              <a:t>m</a:t>
            </a:r>
            <a:r>
              <a:rPr sz="1050" dirty="0" err="1">
                <a:solidFill>
                  <a:srgbClr val="51A026"/>
                </a:solidFill>
              </a:rPr>
              <a:t>rad</a:t>
            </a:r>
            <a:endParaRPr sz="1050" dirty="0">
              <a:solidFill>
                <a:srgbClr val="51A026"/>
              </a:solidFill>
            </a:endParaRPr>
          </a:p>
          <a:p>
            <a:pPr lvl="0"/>
            <a:r>
              <a:rPr lang="en-US" sz="1050" dirty="0" err="1">
                <a:latin typeface="Symbol"/>
                <a:ea typeface="Symbol"/>
                <a:cs typeface="Symbol"/>
                <a:sym typeface="Symbol"/>
              </a:rPr>
              <a:t>s</a:t>
            </a:r>
            <a:r>
              <a:rPr sz="1050" baseline="-25000" dirty="0" err="1"/>
              <a:t>z</a:t>
            </a:r>
            <a:r>
              <a:rPr sz="1050" baseline="-25000" dirty="0"/>
              <a:t>’</a:t>
            </a:r>
            <a:r>
              <a:rPr sz="1050" dirty="0"/>
              <a:t>=1.37 </a:t>
            </a:r>
            <a:r>
              <a:rPr lang="en-US" sz="1050" dirty="0" err="1">
                <a:latin typeface="Symbol"/>
                <a:ea typeface="Symbol"/>
                <a:cs typeface="Symbol"/>
                <a:sym typeface="Symbol"/>
              </a:rPr>
              <a:t>m</a:t>
            </a:r>
            <a:r>
              <a:rPr sz="1050" dirty="0" err="1"/>
              <a:t>rad</a:t>
            </a:r>
            <a:endParaRPr sz="1050" dirty="0"/>
          </a:p>
        </p:txBody>
      </p:sp>
      <p:pic>
        <p:nvPicPr>
          <p:cNvPr id="81" name="image5.gif"/>
          <p:cNvPicPr/>
          <p:nvPr/>
        </p:nvPicPr>
        <p:blipFill>
          <a:blip r:embed="rId3">
            <a:extLst/>
          </a:blip>
          <a:stretch>
            <a:fillRect/>
          </a:stretch>
        </p:blipFill>
        <p:spPr>
          <a:xfrm>
            <a:off x="4647404" y="751523"/>
            <a:ext cx="3330976" cy="2506559"/>
          </a:xfrm>
          <a:prstGeom prst="rect">
            <a:avLst/>
          </a:prstGeom>
          <a:ln w="12700">
            <a:miter lim="400000"/>
          </a:ln>
        </p:spPr>
      </p:pic>
      <p:sp>
        <p:nvSpPr>
          <p:cNvPr id="82" name="Shape 82"/>
          <p:cNvSpPr/>
          <p:nvPr/>
        </p:nvSpPr>
        <p:spPr>
          <a:xfrm rot="10800000">
            <a:off x="3026359" y="3057804"/>
            <a:ext cx="544579" cy="9736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3" name="Shape 83"/>
          <p:cNvSpPr/>
          <p:nvPr/>
        </p:nvSpPr>
        <p:spPr>
          <a:xfrm rot="10800000" flipH="1">
            <a:off x="1499963" y="1884668"/>
            <a:ext cx="268047" cy="2154162"/>
          </a:xfrm>
          <a:custGeom>
            <a:avLst/>
            <a:gdLst/>
            <a:ahLst/>
            <a:cxnLst>
              <a:cxn ang="0">
                <a:pos x="wd2" y="hd2"/>
              </a:cxn>
              <a:cxn ang="5400000">
                <a:pos x="wd2" y="hd2"/>
              </a:cxn>
              <a:cxn ang="10800000">
                <a:pos x="wd2" y="hd2"/>
              </a:cxn>
              <a:cxn ang="16200000">
                <a:pos x="wd2" y="hd2"/>
              </a:cxn>
            </a:cxnLst>
            <a:rect l="0" t="0" r="r" b="b"/>
            <a:pathLst>
              <a:path w="21600" h="21600" extrusionOk="0">
                <a:moveTo>
                  <a:pt x="13816" y="0"/>
                </a:moveTo>
                <a:lnTo>
                  <a:pt x="0" y="0"/>
                </a:lnTo>
                <a:lnTo>
                  <a:pt x="0" y="14619"/>
                </a:lnTo>
                <a:lnTo>
                  <a:pt x="21600" y="14619"/>
                </a:lnTo>
                <a:lnTo>
                  <a:pt x="21600" y="21600"/>
                </a:lnTo>
              </a:path>
            </a:pathLst>
          </a:custGeom>
          <a:ln>
            <a:solidFill>
              <a:srgbClr val="102377"/>
            </a:solidFill>
            <a:tailEnd type="triangle"/>
          </a:ln>
        </p:spPr>
        <p:txBody>
          <a:bodyPr lIns="0" tIns="0" rIns="0" bIns="0" anchor="ctr"/>
          <a:lstStyle/>
          <a:p>
            <a:pPr lvl="0"/>
            <a:endParaRPr sz="1050"/>
          </a:p>
        </p:txBody>
      </p:sp>
      <p:sp>
        <p:nvSpPr>
          <p:cNvPr id="84" name="Shape 84"/>
          <p:cNvSpPr/>
          <p:nvPr/>
        </p:nvSpPr>
        <p:spPr>
          <a:xfrm rot="10800000">
            <a:off x="4985459" y="2598754"/>
            <a:ext cx="722581"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5" name="Shape 85"/>
          <p:cNvSpPr/>
          <p:nvPr/>
        </p:nvSpPr>
        <p:spPr>
          <a:xfrm flipV="1">
            <a:off x="6917746" y="2598754"/>
            <a:ext cx="831215" cy="14506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102377"/>
            </a:solidFill>
            <a:tailEnd type="triangle"/>
          </a:ln>
        </p:spPr>
        <p:txBody>
          <a:bodyPr lIns="0" tIns="0" rIns="0" bIns="0" anchor="ctr"/>
          <a:lstStyle/>
          <a:p>
            <a:pPr lvl="0"/>
            <a:endParaRPr sz="1050"/>
          </a:p>
        </p:txBody>
      </p:sp>
      <p:sp>
        <p:nvSpPr>
          <p:cNvPr id="86" name="Shape 86"/>
          <p:cNvSpPr/>
          <p:nvPr/>
        </p:nvSpPr>
        <p:spPr>
          <a:xfrm>
            <a:off x="1231117" y="544504"/>
            <a:ext cx="6097992" cy="253916"/>
          </a:xfrm>
          <a:prstGeom prst="rect">
            <a:avLst/>
          </a:prstGeom>
          <a:ln w="12700">
            <a:miter lim="400000"/>
          </a:ln>
          <a:extLst>
            <a:ext uri="{C572A759-6A51-4108-AA02-DFA0A04FC94B}">
              <ma14:wrappingTextBoxFlag xmlns="" xmlns:ma14="http://schemas.microsoft.com/office/mac/drawingml/2011/main" val="1"/>
            </a:ext>
          </a:extLst>
        </p:spPr>
        <p:txBody>
          <a:bodyPr lIns="34289" rIns="34289">
            <a:spAutoFit/>
          </a:bodyPr>
          <a:lstStyle/>
          <a:p>
            <a:pPr lvl="0"/>
            <a:r>
              <a:rPr sz="1050" dirty="0"/>
              <a:t>Horizontal emittance = 4000 pm                     Horizontal emittance = 1</a:t>
            </a:r>
            <a:r>
              <a:rPr lang="en-US" sz="1050" dirty="0"/>
              <a:t>3</a:t>
            </a:r>
            <a:r>
              <a:rPr sz="1050" dirty="0"/>
              <a:t>7 pm</a:t>
            </a:r>
          </a:p>
        </p:txBody>
      </p:sp>
      <p:sp>
        <p:nvSpPr>
          <p:cNvPr id="2" name="TextBox 1"/>
          <p:cNvSpPr txBox="1"/>
          <p:nvPr/>
        </p:nvSpPr>
        <p:spPr>
          <a:xfrm>
            <a:off x="0" y="118958"/>
            <a:ext cx="8212505" cy="400110"/>
          </a:xfrm>
          <a:prstGeom prst="rect">
            <a:avLst/>
          </a:prstGeom>
          <a:noFill/>
        </p:spPr>
        <p:txBody>
          <a:bodyPr wrap="none" rtlCol="0">
            <a:spAutoFit/>
          </a:bodyPr>
          <a:lstStyle/>
          <a:p>
            <a:r>
              <a:rPr lang="en-US" sz="2000" dirty="0"/>
              <a:t>ESRF Double Bend Achromat (ESRF-1) -&gt; Multi-bend achromat (EBS)</a:t>
            </a:r>
            <a:endParaRPr lang="en-US" sz="20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3DA32454-6E53-47D4-9279-C89777A911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36494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xfrm>
            <a:off x="531808" y="238256"/>
            <a:ext cx="9039600" cy="582600"/>
          </a:xfrm>
          <a:prstGeom prst="rect">
            <a:avLst/>
          </a:prstGeom>
        </p:spPr>
        <p:txBody>
          <a:bodyPr>
            <a:normAutofit/>
          </a:bodyPr>
          <a:lstStyle/>
          <a:p>
            <a:pPr>
              <a:defRPr sz="1800" b="0" cap="none">
                <a:solidFill>
                  <a:srgbClr val="000000"/>
                </a:solidFill>
              </a:defRPr>
            </a:pPr>
            <a:r>
              <a:rPr sz="1200" b="1" cap="all" dirty="0">
                <a:solidFill>
                  <a:srgbClr val="FFFFFF"/>
                </a:solidFill>
              </a:rPr>
              <a:t>EBS – ESRF </a:t>
            </a:r>
            <a:r>
              <a:rPr lang="en-US" sz="1200" b="1" cap="all" dirty="0">
                <a:solidFill>
                  <a:srgbClr val="FFFFFF"/>
                </a:solidFill>
              </a:rPr>
              <a:t> </a:t>
            </a:r>
            <a:r>
              <a:rPr lang="en-US" dirty="0">
                <a:solidFill>
                  <a:srgbClr val="0098D4"/>
                </a:solidFill>
              </a:rPr>
              <a:t>U18 2m @ 8 keV L=2m observed at 30m</a:t>
            </a:r>
            <a:endParaRPr sz="1200" b="1" cap="all" dirty="0">
              <a:solidFill>
                <a:srgbClr val="FFFFFF"/>
              </a:solidFill>
            </a:endParaRPr>
          </a:p>
        </p:txBody>
      </p:sp>
      <p:grpSp>
        <p:nvGrpSpPr>
          <p:cNvPr id="95" name="Group 95"/>
          <p:cNvGrpSpPr/>
          <p:nvPr/>
        </p:nvGrpSpPr>
        <p:grpSpPr>
          <a:xfrm>
            <a:off x="2743200" y="742950"/>
            <a:ext cx="1898692" cy="4130638"/>
            <a:chOff x="0" y="0"/>
            <a:chExt cx="2531587" cy="5507516"/>
          </a:xfrm>
        </p:grpSpPr>
        <p:pic>
          <p:nvPicPr>
            <p:cNvPr id="91" name="image6.png"/>
            <p:cNvPicPr/>
            <p:nvPr/>
          </p:nvPicPr>
          <p:blipFill>
            <a:blip r:embed="rId3">
              <a:extLst/>
            </a:blip>
            <a:stretch>
              <a:fillRect/>
            </a:stretch>
          </p:blipFill>
          <p:spPr>
            <a:xfrm>
              <a:off x="10961" y="1606218"/>
              <a:ext cx="2520627" cy="2520627"/>
            </a:xfrm>
            <a:prstGeom prst="rect">
              <a:avLst/>
            </a:prstGeom>
            <a:ln w="12700" cap="flat">
              <a:noFill/>
              <a:miter lim="400000"/>
            </a:ln>
            <a:effectLst/>
          </p:spPr>
        </p:pic>
        <p:pic>
          <p:nvPicPr>
            <p:cNvPr id="92" name="image7.png"/>
            <p:cNvPicPr/>
            <p:nvPr/>
          </p:nvPicPr>
          <p:blipFill>
            <a:blip r:embed="rId4">
              <a:extLst/>
            </a:blip>
            <a:stretch>
              <a:fillRect/>
            </a:stretch>
          </p:blipFill>
          <p:spPr>
            <a:xfrm>
              <a:off x="-1" y="2998273"/>
              <a:ext cx="2531588" cy="2509244"/>
            </a:xfrm>
            <a:prstGeom prst="rect">
              <a:avLst/>
            </a:prstGeom>
            <a:ln w="12700" cap="flat">
              <a:noFill/>
              <a:miter lim="400000"/>
            </a:ln>
            <a:effectLst/>
          </p:spPr>
        </p:pic>
        <p:pic>
          <p:nvPicPr>
            <p:cNvPr id="93" name="image8.png"/>
            <p:cNvPicPr/>
            <p:nvPr/>
          </p:nvPicPr>
          <p:blipFill>
            <a:blip r:embed="rId5">
              <a:extLst/>
            </a:blip>
            <a:stretch>
              <a:fillRect/>
            </a:stretch>
          </p:blipFill>
          <p:spPr>
            <a:xfrm>
              <a:off x="10961" y="0"/>
              <a:ext cx="2486900" cy="2486899"/>
            </a:xfrm>
            <a:prstGeom prst="rect">
              <a:avLst/>
            </a:prstGeom>
            <a:ln w="12700" cap="flat">
              <a:noFill/>
              <a:miter lim="400000"/>
            </a:ln>
            <a:effectLst/>
          </p:spPr>
        </p:pic>
        <p:pic>
          <p:nvPicPr>
            <p:cNvPr id="94" name="image9.png"/>
            <p:cNvPicPr/>
            <p:nvPr/>
          </p:nvPicPr>
          <p:blipFill>
            <a:blip r:embed="rId6">
              <a:extLst/>
            </a:blip>
            <a:stretch>
              <a:fillRect/>
            </a:stretch>
          </p:blipFill>
          <p:spPr>
            <a:xfrm>
              <a:off x="439285" y="558171"/>
              <a:ext cx="1683790" cy="512642"/>
            </a:xfrm>
            <a:prstGeom prst="rect">
              <a:avLst/>
            </a:prstGeom>
            <a:ln w="12700" cap="flat">
              <a:noFill/>
              <a:miter lim="400000"/>
            </a:ln>
            <a:effectLst/>
          </p:spPr>
        </p:pic>
      </p:grpSp>
      <p:pic>
        <p:nvPicPr>
          <p:cNvPr id="96" name="image10.png"/>
          <p:cNvPicPr/>
          <p:nvPr/>
        </p:nvPicPr>
        <p:blipFill>
          <a:blip r:embed="rId7">
            <a:extLst/>
          </a:blip>
          <a:stretch>
            <a:fillRect/>
          </a:stretch>
        </p:blipFill>
        <p:spPr>
          <a:xfrm>
            <a:off x="1284168" y="1111784"/>
            <a:ext cx="992271" cy="3217223"/>
          </a:xfrm>
          <a:prstGeom prst="rect">
            <a:avLst/>
          </a:prstGeom>
          <a:ln w="12700">
            <a:miter lim="400000"/>
          </a:ln>
        </p:spPr>
      </p:pic>
      <p:sp>
        <p:nvSpPr>
          <p:cNvPr id="97" name="Shape 97"/>
          <p:cNvSpPr/>
          <p:nvPr/>
        </p:nvSpPr>
        <p:spPr>
          <a:xfrm>
            <a:off x="2717901" y="742950"/>
            <a:ext cx="1906913" cy="4130639"/>
          </a:xfrm>
          <a:prstGeom prst="rect">
            <a:avLst/>
          </a:prstGeom>
          <a:ln w="101600">
            <a:solidFill/>
          </a:ln>
        </p:spPr>
        <p:txBody>
          <a:bodyPr lIns="0" tIns="0" rIns="0" bIns="0" anchor="ctr"/>
          <a:lstStyle/>
          <a:p>
            <a:pPr lvl="0" algn="ctr">
              <a:defRPr>
                <a:solidFill>
                  <a:srgbClr val="FFFFFF"/>
                </a:solidFill>
              </a:defRPr>
            </a:pPr>
            <a:endParaRPr sz="1050"/>
          </a:p>
        </p:txBody>
      </p:sp>
      <p:pic>
        <p:nvPicPr>
          <p:cNvPr id="99" name="image12.png"/>
          <p:cNvPicPr/>
          <p:nvPr/>
        </p:nvPicPr>
        <p:blipFill>
          <a:blip r:embed="rId8">
            <a:extLst/>
          </a:blip>
          <a:stretch>
            <a:fillRect/>
          </a:stretch>
        </p:blipFill>
        <p:spPr>
          <a:xfrm>
            <a:off x="5128787" y="573605"/>
            <a:ext cx="2737214" cy="2138878"/>
          </a:xfrm>
          <a:prstGeom prst="rect">
            <a:avLst/>
          </a:prstGeom>
          <a:ln w="12700">
            <a:miter lim="400000"/>
          </a:ln>
        </p:spPr>
      </p:pic>
      <p:pic>
        <p:nvPicPr>
          <p:cNvPr id="100" name="image13.png"/>
          <p:cNvPicPr/>
          <p:nvPr/>
        </p:nvPicPr>
        <p:blipFill>
          <a:blip r:embed="rId9">
            <a:extLst/>
          </a:blip>
          <a:stretch>
            <a:fillRect/>
          </a:stretch>
        </p:blipFill>
        <p:spPr>
          <a:xfrm>
            <a:off x="5315344" y="2712483"/>
            <a:ext cx="2549813" cy="1703189"/>
          </a:xfrm>
          <a:prstGeom prst="rect">
            <a:avLst/>
          </a:prstGeom>
          <a:ln w="12700">
            <a:miter lim="400000"/>
          </a:ln>
        </p:spPr>
      </p:pic>
      <p:sp>
        <p:nvSpPr>
          <p:cNvPr id="2" name="TextBox 1"/>
          <p:cNvSpPr txBox="1"/>
          <p:nvPr/>
        </p:nvSpPr>
        <p:spPr>
          <a:xfrm>
            <a:off x="1277999" y="-49107"/>
            <a:ext cx="6458819" cy="830997"/>
          </a:xfrm>
          <a:prstGeom prst="rect">
            <a:avLst/>
          </a:prstGeom>
          <a:noFill/>
        </p:spPr>
        <p:txBody>
          <a:bodyPr wrap="none" rtlCol="0">
            <a:spAutoFit/>
          </a:bodyPr>
          <a:lstStyle/>
          <a:p>
            <a:pPr lvl="1"/>
            <a:r>
              <a:rPr lang="en-US" sz="2100" dirty="0"/>
              <a:t>Big increase of brightness and transverse coherence</a:t>
            </a:r>
          </a:p>
          <a:p>
            <a:endParaRPr lang="en-US" sz="2700" dirty="0">
              <a:solidFill>
                <a:schemeClr val="tx2"/>
              </a:solidFill>
              <a:latin typeface="Calibri"/>
              <a:cs typeface="Calibri"/>
            </a:endParaRPr>
          </a:p>
        </p:txBody>
      </p:sp>
      <p:sp>
        <p:nvSpPr>
          <p:cNvPr id="3" name="Slide Number Placeholder 2">
            <a:extLst>
              <a:ext uri="{FF2B5EF4-FFF2-40B4-BE49-F238E27FC236}">
                <a16:creationId xmlns:a16="http://schemas.microsoft.com/office/drawing/2014/main" id="{002C7092-831F-44B7-A9A2-239AA6B43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17585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316A3-CB48-4E35-A31B-6B8F61E0A987}"/>
              </a:ext>
            </a:extLst>
          </p:cNvPr>
          <p:cNvSpPr>
            <a:spLocks noGrp="1"/>
          </p:cNvSpPr>
          <p:nvPr>
            <p:ph type="title"/>
          </p:nvPr>
        </p:nvSpPr>
        <p:spPr/>
        <p:txBody>
          <a:bodyPr/>
          <a:lstStyle/>
          <a:p>
            <a:r>
              <a:rPr lang="en-US" dirty="0"/>
              <a:t>All we need is </a:t>
            </a:r>
            <a:r>
              <a:rPr lang="en-US" dirty="0">
                <a:solidFill>
                  <a:srgbClr val="FF0000"/>
                </a:solidFill>
              </a:rPr>
              <a:t>Cross Spectral Density</a:t>
            </a:r>
            <a:endParaRPr lang="en-GB" dirty="0">
              <a:solidFill>
                <a:srgbClr val="FF0000"/>
              </a:solidFill>
            </a:endParaRPr>
          </a:p>
        </p:txBody>
      </p:sp>
      <p:pic>
        <p:nvPicPr>
          <p:cNvPr id="4" name="Picture 3">
            <a:extLst>
              <a:ext uri="{FF2B5EF4-FFF2-40B4-BE49-F238E27FC236}">
                <a16:creationId xmlns:a16="http://schemas.microsoft.com/office/drawing/2014/main" id="{14297D37-CD8D-4653-B4AE-6C47A586C0E6}"/>
              </a:ext>
            </a:extLst>
          </p:cNvPr>
          <p:cNvPicPr>
            <a:picLocks noChangeAspect="1"/>
          </p:cNvPicPr>
          <p:nvPr/>
        </p:nvPicPr>
        <p:blipFill>
          <a:blip r:embed="rId2"/>
          <a:stretch>
            <a:fillRect/>
          </a:stretch>
        </p:blipFill>
        <p:spPr>
          <a:xfrm>
            <a:off x="155033" y="645025"/>
            <a:ext cx="5740006" cy="4100006"/>
          </a:xfrm>
          <a:prstGeom prst="rect">
            <a:avLst/>
          </a:prstGeom>
        </p:spPr>
      </p:pic>
      <p:cxnSp>
        <p:nvCxnSpPr>
          <p:cNvPr id="6" name="Straight Arrow Connector 5">
            <a:extLst>
              <a:ext uri="{FF2B5EF4-FFF2-40B4-BE49-F238E27FC236}">
                <a16:creationId xmlns:a16="http://schemas.microsoft.com/office/drawing/2014/main" id="{C839FB2A-376C-47A8-840A-813B72648CDA}"/>
              </a:ext>
            </a:extLst>
          </p:cNvPr>
          <p:cNvCxnSpPr>
            <a:cxnSpLocks/>
          </p:cNvCxnSpPr>
          <p:nvPr/>
        </p:nvCxnSpPr>
        <p:spPr>
          <a:xfrm>
            <a:off x="4510730" y="2609019"/>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BD3BD8B-1B48-4252-A2D9-3DBD29A6F08A}"/>
              </a:ext>
            </a:extLst>
          </p:cNvPr>
          <p:cNvSpPr txBox="1"/>
          <p:nvPr/>
        </p:nvSpPr>
        <p:spPr>
          <a:xfrm>
            <a:off x="6121203" y="2941134"/>
            <a:ext cx="1555234" cy="738664"/>
          </a:xfrm>
          <a:prstGeom prst="rect">
            <a:avLst/>
          </a:prstGeom>
          <a:noFill/>
        </p:spPr>
        <p:txBody>
          <a:bodyPr wrap="none" rtlCol="0">
            <a:spAutoFit/>
          </a:bodyPr>
          <a:lstStyle/>
          <a:p>
            <a:r>
              <a:rPr lang="en-US" b="1" dirty="0"/>
              <a:t>Coherent length</a:t>
            </a:r>
          </a:p>
          <a:p>
            <a:r>
              <a:rPr lang="en-US" dirty="0"/>
              <a:t>Can be defined</a:t>
            </a:r>
          </a:p>
          <a:p>
            <a:r>
              <a:rPr lang="en-US" dirty="0"/>
              <a:t>from some cuts</a:t>
            </a:r>
            <a:endParaRPr lang="en-GB" dirty="0"/>
          </a:p>
        </p:txBody>
      </p:sp>
      <p:pic>
        <p:nvPicPr>
          <p:cNvPr id="9" name="Picture 8">
            <a:extLst>
              <a:ext uri="{FF2B5EF4-FFF2-40B4-BE49-F238E27FC236}">
                <a16:creationId xmlns:a16="http://schemas.microsoft.com/office/drawing/2014/main" id="{AEF5AC29-64F1-4983-95D0-9C95245E5D7E}"/>
              </a:ext>
            </a:extLst>
          </p:cNvPr>
          <p:cNvPicPr>
            <a:picLocks noChangeAspect="1"/>
          </p:cNvPicPr>
          <p:nvPr/>
        </p:nvPicPr>
        <p:blipFill>
          <a:blip r:embed="rId3"/>
          <a:stretch>
            <a:fillRect/>
          </a:stretch>
        </p:blipFill>
        <p:spPr>
          <a:xfrm>
            <a:off x="5992397" y="1872262"/>
            <a:ext cx="2857688" cy="904619"/>
          </a:xfrm>
          <a:prstGeom prst="rect">
            <a:avLst/>
          </a:prstGeom>
        </p:spPr>
      </p:pic>
      <p:cxnSp>
        <p:nvCxnSpPr>
          <p:cNvPr id="8" name="Straight Arrow Connector 7">
            <a:extLst>
              <a:ext uri="{FF2B5EF4-FFF2-40B4-BE49-F238E27FC236}">
                <a16:creationId xmlns:a16="http://schemas.microsoft.com/office/drawing/2014/main" id="{E61796D2-BA0A-4C23-A9A8-F06C05C76C1F}"/>
              </a:ext>
            </a:extLst>
          </p:cNvPr>
          <p:cNvCxnSpPr>
            <a:cxnSpLocks/>
          </p:cNvCxnSpPr>
          <p:nvPr/>
        </p:nvCxnSpPr>
        <p:spPr>
          <a:xfrm>
            <a:off x="4572000" y="3310466"/>
            <a:ext cx="13292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0194889A-3808-4913-BED2-39FEA803A0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90512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6" name="Object 35"/>
          <p:cNvGraphicFramePr>
            <a:graphicFrameLocks noChangeAspect="1"/>
          </p:cNvGraphicFramePr>
          <p:nvPr>
            <p:extLst>
              <p:ext uri="{D42A27DB-BD31-4B8C-83A1-F6EECF244321}">
                <p14:modId xmlns:p14="http://schemas.microsoft.com/office/powerpoint/2010/main" val="4089386076"/>
              </p:ext>
            </p:extLst>
          </p:nvPr>
        </p:nvGraphicFramePr>
        <p:xfrm>
          <a:off x="2554288" y="2722563"/>
          <a:ext cx="6353175" cy="671512"/>
        </p:xfrm>
        <a:graphic>
          <a:graphicData uri="http://schemas.openxmlformats.org/presentationml/2006/ole">
            <mc:AlternateContent xmlns:mc="http://schemas.openxmlformats.org/markup-compatibility/2006">
              <mc:Choice xmlns:v="urn:schemas-microsoft-com:vml" Requires="v">
                <p:oleObj spid="_x0000_s11446" name="oleObj" r:id="rId3" imgW="4330700" imgH="457200" progId="Equation.DSMT4">
                  <p:embed/>
                </p:oleObj>
              </mc:Choice>
              <mc:Fallback>
                <p:oleObj name="oleObj" r:id="rId3" imgW="4330700" imgH="457200" progId="Equation.DSMT4">
                  <p:embed/>
                  <p:pic>
                    <p:nvPicPr>
                      <p:cNvPr id="36" name="Object 35"/>
                      <p:cNvPicPr/>
                      <p:nvPr/>
                    </p:nvPicPr>
                    <p:blipFill>
                      <a:blip r:embed="rId4"/>
                      <a:stretch>
                        <a:fillRect/>
                      </a:stretch>
                    </p:blipFill>
                    <p:spPr bwMode="auto">
                      <a:xfrm>
                        <a:off x="2554288" y="2722563"/>
                        <a:ext cx="6353175" cy="671512"/>
                      </a:xfrm>
                      <a:prstGeom prst="rect">
                        <a:avLst/>
                      </a:prstGeom>
                    </p:spPr>
                  </p:pic>
                </p:oleObj>
              </mc:Fallback>
            </mc:AlternateContent>
          </a:graphicData>
        </a:graphic>
      </p:graphicFrame>
      <p:sp>
        <p:nvSpPr>
          <p:cNvPr id="4" name="Oval 3"/>
          <p:cNvSpPr/>
          <p:nvPr/>
        </p:nvSpPr>
        <p:spPr bwMode="auto">
          <a:xfrm>
            <a:off x="1537693" y="1197192"/>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5" name="Group 4"/>
          <p:cNvGrpSpPr/>
          <p:nvPr/>
        </p:nvGrpSpPr>
        <p:grpSpPr bwMode="auto">
          <a:xfrm rot="3248056">
            <a:off x="2377166" y="949395"/>
            <a:ext cx="1025691" cy="1145108"/>
            <a:chOff x="5107522" y="491296"/>
            <a:chExt cx="1367588" cy="1526811"/>
          </a:xfrm>
        </p:grpSpPr>
        <p:sp>
          <p:nvSpPr>
            <p:cNvPr id="6" name="Oval 5"/>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7" name="Arc 6"/>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8" name="Arc 7"/>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9" name="Arc 8"/>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0" name="Group 9"/>
          <p:cNvGrpSpPr/>
          <p:nvPr/>
        </p:nvGrpSpPr>
        <p:grpSpPr bwMode="auto">
          <a:xfrm rot="1513439">
            <a:off x="2433684" y="920473"/>
            <a:ext cx="1025691" cy="1145109"/>
            <a:chOff x="5107522" y="491296"/>
            <a:chExt cx="1367588" cy="1526812"/>
          </a:xfrm>
        </p:grpSpPr>
        <p:sp>
          <p:nvSpPr>
            <p:cNvPr id="11" name="Oval 10"/>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2" name="Arc 11"/>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3" name="Arc 12"/>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4" name="Arc 13"/>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15" name="Group 14"/>
          <p:cNvGrpSpPr/>
          <p:nvPr/>
        </p:nvGrpSpPr>
        <p:grpSpPr bwMode="auto">
          <a:xfrm rot="3248056">
            <a:off x="2651405" y="942822"/>
            <a:ext cx="1025691" cy="1145108"/>
            <a:chOff x="5107522" y="491296"/>
            <a:chExt cx="1367588" cy="1526811"/>
          </a:xfrm>
        </p:grpSpPr>
        <p:sp>
          <p:nvSpPr>
            <p:cNvPr id="16" name="Oval 15"/>
            <p:cNvSpPr/>
            <p:nvPr/>
          </p:nvSpPr>
          <p:spPr bwMode="auto">
            <a:xfrm>
              <a:off x="5107522" y="161944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17" name="Arc 16"/>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8" name="Arc 17"/>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19" name="Arc 18"/>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46" name="Group 45">
            <a:extLst>
              <a:ext uri="{FF2B5EF4-FFF2-40B4-BE49-F238E27FC236}">
                <a16:creationId xmlns:a16="http://schemas.microsoft.com/office/drawing/2014/main" id="{F16E4174-C43E-4599-8A1F-A32511874F51}"/>
              </a:ext>
            </a:extLst>
          </p:cNvPr>
          <p:cNvGrpSpPr/>
          <p:nvPr/>
        </p:nvGrpSpPr>
        <p:grpSpPr>
          <a:xfrm>
            <a:off x="366339" y="2514827"/>
            <a:ext cx="1870379" cy="1377203"/>
            <a:chOff x="1652500" y="2577131"/>
            <a:chExt cx="1870379" cy="1377203"/>
          </a:xfrm>
        </p:grpSpPr>
        <p:sp>
          <p:nvSpPr>
            <p:cNvPr id="20" name="Oval 19"/>
            <p:cNvSpPr/>
            <p:nvPr/>
          </p:nvSpPr>
          <p:spPr bwMode="auto">
            <a:xfrm>
              <a:off x="1652500" y="3003081"/>
              <a:ext cx="1422797" cy="548059"/>
            </a:xfrm>
            <a:prstGeom prst="ellipse">
              <a:avLst/>
            </a:prstGeom>
            <a:solidFill>
              <a:srgbClr val="FFFF00">
                <a:alpha val="4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grpSp>
          <p:nvGrpSpPr>
            <p:cNvPr id="21" name="Group 20"/>
            <p:cNvGrpSpPr/>
            <p:nvPr/>
          </p:nvGrpSpPr>
          <p:grpSpPr bwMode="auto">
            <a:xfrm rot="2612354">
              <a:off x="2667442" y="2975795"/>
              <a:ext cx="576585" cy="676860"/>
              <a:chOff x="5107522" y="491296"/>
              <a:chExt cx="1367588" cy="1526811"/>
            </a:xfrm>
          </p:grpSpPr>
          <p:sp>
            <p:nvSpPr>
              <p:cNvPr id="22" name="Oval 21"/>
              <p:cNvSpPr/>
              <p:nvPr/>
            </p:nvSpPr>
            <p:spPr bwMode="auto">
              <a:xfrm>
                <a:off x="5107522" y="1619447"/>
                <a:ext cx="195370" cy="195395"/>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3" name="Arc 22"/>
              <p:cNvSpPr/>
              <p:nvPr/>
            </p:nvSpPr>
            <p:spPr bwMode="auto">
              <a:xfrm>
                <a:off x="5107522" y="491296"/>
                <a:ext cx="1367588" cy="1473795"/>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4" name="Arc 23"/>
              <p:cNvSpPr/>
              <p:nvPr/>
            </p:nvSpPr>
            <p:spPr bwMode="auto">
              <a:xfrm>
                <a:off x="5245967" y="655966"/>
                <a:ext cx="1103548" cy="1362141"/>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5" name="Arc 24"/>
              <p:cNvSpPr/>
              <p:nvPr/>
            </p:nvSpPr>
            <p:spPr bwMode="auto">
              <a:xfrm>
                <a:off x="5245967" y="808367"/>
                <a:ext cx="951148" cy="1067924"/>
              </a:xfrm>
              <a:prstGeom prst="arc">
                <a:avLst>
                  <a:gd name="adj1" fmla="val 16200000"/>
                  <a:gd name="adj2" fmla="val 0"/>
                </a:avLst>
              </a:pr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26" name="Group 25"/>
            <p:cNvGrpSpPr/>
            <p:nvPr/>
          </p:nvGrpSpPr>
          <p:grpSpPr bwMode="auto">
            <a:xfrm rot="3038845">
              <a:off x="2034320" y="2465774"/>
              <a:ext cx="1366302" cy="1610817"/>
              <a:chOff x="5107522" y="491296"/>
              <a:chExt cx="1367588" cy="1526811"/>
            </a:xfrm>
          </p:grpSpPr>
          <p:sp>
            <p:nvSpPr>
              <p:cNvPr id="27" name="Oval 26"/>
              <p:cNvSpPr/>
              <p:nvPr/>
            </p:nvSpPr>
            <p:spPr bwMode="auto">
              <a:xfrm>
                <a:off x="5219398" y="1678137"/>
                <a:ext cx="195370" cy="195395"/>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28" name="Arc 27"/>
              <p:cNvSpPr/>
              <p:nvPr/>
            </p:nvSpPr>
            <p:spPr bwMode="auto">
              <a:xfrm>
                <a:off x="5107522" y="491296"/>
                <a:ext cx="1367588" cy="1473795"/>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29" name="Arc 28"/>
              <p:cNvSpPr/>
              <p:nvPr/>
            </p:nvSpPr>
            <p:spPr bwMode="auto">
              <a:xfrm>
                <a:off x="5245967" y="655966"/>
                <a:ext cx="1103548" cy="1362141"/>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0" name="Arc 29"/>
              <p:cNvSpPr/>
              <p:nvPr/>
            </p:nvSpPr>
            <p:spPr bwMode="auto">
              <a:xfrm>
                <a:off x="5245967" y="808367"/>
                <a:ext cx="951148" cy="1067924"/>
              </a:xfrm>
              <a:prstGeom prst="arc">
                <a:avLst>
                  <a:gd name="adj1" fmla="val 16200000"/>
                  <a:gd name="adj2" fmla="val 0"/>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nvGrpSpPr>
            <p:cNvPr id="31" name="Group 30"/>
            <p:cNvGrpSpPr/>
            <p:nvPr/>
          </p:nvGrpSpPr>
          <p:grpSpPr bwMode="auto">
            <a:xfrm rot="1513439">
              <a:off x="2361044" y="2577131"/>
              <a:ext cx="1025691" cy="1145109"/>
              <a:chOff x="5107522" y="491296"/>
              <a:chExt cx="1367588" cy="1526812"/>
            </a:xfrm>
          </p:grpSpPr>
          <p:sp>
            <p:nvSpPr>
              <p:cNvPr id="32" name="Oval 31"/>
              <p:cNvSpPr/>
              <p:nvPr/>
            </p:nvSpPr>
            <p:spPr bwMode="auto">
              <a:xfrm>
                <a:off x="5107522" y="1619447"/>
                <a:ext cx="195370" cy="19539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sz="1050"/>
              </a:p>
            </p:txBody>
          </p:sp>
          <p:sp>
            <p:nvSpPr>
              <p:cNvPr id="33" name="Arc 32"/>
              <p:cNvSpPr/>
              <p:nvPr/>
            </p:nvSpPr>
            <p:spPr bwMode="auto">
              <a:xfrm>
                <a:off x="5107522" y="491296"/>
                <a:ext cx="1367588" cy="1473795"/>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4" name="Arc 33"/>
              <p:cNvSpPr/>
              <p:nvPr/>
            </p:nvSpPr>
            <p:spPr bwMode="auto">
              <a:xfrm>
                <a:off x="5245967" y="655967"/>
                <a:ext cx="1103548" cy="1362141"/>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sp>
            <p:nvSpPr>
              <p:cNvPr id="35" name="Arc 34"/>
              <p:cNvSpPr/>
              <p:nvPr/>
            </p:nvSpPr>
            <p:spPr bwMode="auto">
              <a:xfrm>
                <a:off x="5245967" y="808367"/>
                <a:ext cx="951148" cy="1067924"/>
              </a:xfrm>
              <a:prstGeom prst="arc">
                <a:avLst>
                  <a:gd name="adj1" fmla="val 16200000"/>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defRPr/>
                </a:pPr>
                <a:endParaRPr lang="en-US" sz="1050"/>
              </a:p>
            </p:txBody>
          </p:sp>
        </p:grpSp>
      </p:grpSp>
      <p:sp>
        <p:nvSpPr>
          <p:cNvPr id="38" name="Rectangle 37"/>
          <p:cNvSpPr/>
          <p:nvPr/>
        </p:nvSpPr>
        <p:spPr bwMode="auto">
          <a:xfrm>
            <a:off x="7400160" y="3275055"/>
            <a:ext cx="1181100"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dirty="0">
              <a:solidFill>
                <a:srgbClr val="FF0000"/>
              </a:solidFill>
            </a:endParaRPr>
          </a:p>
        </p:txBody>
      </p:sp>
      <p:sp>
        <p:nvSpPr>
          <p:cNvPr id="39" name="TextBox 38"/>
          <p:cNvSpPr txBox="1"/>
          <p:nvPr/>
        </p:nvSpPr>
        <p:spPr bwMode="auto">
          <a:xfrm>
            <a:off x="7538073" y="3263758"/>
            <a:ext cx="1031049"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2D functions</a:t>
            </a:r>
            <a:endParaRPr sz="1050" dirty="0"/>
          </a:p>
        </p:txBody>
      </p:sp>
      <p:sp>
        <p:nvSpPr>
          <p:cNvPr id="40" name="Rectangle 39"/>
          <p:cNvSpPr/>
          <p:nvPr/>
        </p:nvSpPr>
        <p:spPr bwMode="auto">
          <a:xfrm>
            <a:off x="3201605" y="3221571"/>
            <a:ext cx="1060847" cy="276997"/>
          </a:xfrm>
          <a:prstGeom prst="rect">
            <a:avLst/>
          </a:prstGeom>
          <a:solidFill>
            <a:schemeClr val="accent6">
              <a:lumMod val="40000"/>
              <a:lumOff val="60000"/>
              <a:alpha val="18000"/>
            </a:schemeClr>
          </a:solidFill>
          <a:ln w="25400" cap="flat">
            <a:noFill/>
            <a:prstDash val="solid"/>
            <a:bevel/>
          </a:ln>
          <a:effectLst/>
        </p:spPr>
        <p:style>
          <a:lnRef idx="0">
            <a:srgbClr val="000000"/>
          </a:lnRef>
          <a:fillRef idx="0">
            <a:srgbClr val="000000"/>
          </a:fillRef>
          <a:effectRef idx="0">
            <a:srgbClr val="000000"/>
          </a:effectRef>
          <a:fontRef idx="none"/>
        </p:style>
        <p:txBody>
          <a:bodyPr spcFirstLastPara="1" lIns="34289" tIns="34289" rIns="34289" bIns="34289" spcCol="38100" anchor="ctr">
            <a:spAutoFit/>
          </a:bodyPr>
          <a:lstStyle/>
          <a:p>
            <a:pPr>
              <a:defRPr/>
            </a:pPr>
            <a:endParaRPr lang="en-US" sz="1350"/>
          </a:p>
        </p:txBody>
      </p:sp>
      <p:sp>
        <p:nvSpPr>
          <p:cNvPr id="41" name="TextBox 40"/>
          <p:cNvSpPr txBox="1"/>
          <p:nvPr/>
        </p:nvSpPr>
        <p:spPr bwMode="auto">
          <a:xfrm>
            <a:off x="3201605" y="3226429"/>
            <a:ext cx="944487"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wrap="none" lIns="34289" tIns="34289" rIns="34289" bIns="34289" spcCol="38100">
            <a:spAutoFit/>
          </a:bodyPr>
          <a:lstStyle/>
          <a:p>
            <a:pPr>
              <a:defRPr/>
            </a:pPr>
            <a:r>
              <a:rPr lang="en-US" sz="1350" dirty="0">
                <a:solidFill>
                  <a:schemeClr val="accent1">
                    <a:lumMod val="60000"/>
                    <a:lumOff val="40000"/>
                  </a:schemeClr>
                </a:solidFill>
              </a:rPr>
              <a:t>4D function</a:t>
            </a:r>
            <a:endParaRPr sz="1050" dirty="0"/>
          </a:p>
        </p:txBody>
      </p:sp>
      <p:pic>
        <p:nvPicPr>
          <p:cNvPr id="48" name="Picture 32"/>
          <p:cNvPicPr>
            <a:picLocks noChangeAspect="1"/>
          </p:cNvPicPr>
          <p:nvPr/>
        </p:nvPicPr>
        <p:blipFill>
          <a:blip r:embed="rId5"/>
          <a:stretch/>
        </p:blipFill>
        <p:spPr bwMode="auto">
          <a:xfrm>
            <a:off x="6349953" y="847560"/>
            <a:ext cx="1589633" cy="340403"/>
          </a:xfrm>
          <a:prstGeom prst="rect">
            <a:avLst/>
          </a:prstGeom>
          <a:noFill/>
          <a:ln>
            <a:noFill/>
          </a:ln>
        </p:spPr>
      </p:pic>
      <p:sp>
        <p:nvSpPr>
          <p:cNvPr id="49" name="TextBox 48"/>
          <p:cNvSpPr txBox="1"/>
          <p:nvPr/>
        </p:nvSpPr>
        <p:spPr bwMode="auto">
          <a:xfrm>
            <a:off x="6442914" y="1379546"/>
            <a:ext cx="1983581" cy="276997"/>
          </a:xfrm>
          <a:prstGeom prst="rect">
            <a:avLst/>
          </a:prstGeom>
          <a:noFill/>
          <a:ln w="12700" cap="flat">
            <a:noFill/>
            <a:miter lim="400000"/>
          </a:ln>
          <a:effectLst/>
        </p:spPr>
        <p:style>
          <a:lnRef idx="0">
            <a:srgbClr val="000000"/>
          </a:lnRef>
          <a:fillRef idx="0">
            <a:srgbClr val="000000"/>
          </a:fillRef>
          <a:effectRef idx="0">
            <a:srgbClr val="000000"/>
          </a:effectRef>
          <a:fontRef idx="none"/>
        </p:style>
        <p:txBody>
          <a:bodyPr spcFirstLastPara="1" lIns="34289" tIns="34289" rIns="34289" bIns="34289" spcCol="38100">
            <a:spAutoFit/>
          </a:bodyPr>
          <a:lstStyle/>
          <a:p>
            <a:pPr>
              <a:defRPr/>
            </a:pPr>
            <a:r>
              <a:rPr lang="en-US" sz="1350" dirty="0"/>
              <a:t>W ~ 10</a:t>
            </a:r>
            <a:r>
              <a:rPr lang="en-US" sz="1350" baseline="30000" dirty="0"/>
              <a:t>8</a:t>
            </a:r>
            <a:r>
              <a:rPr lang="en-US" sz="1350" dirty="0"/>
              <a:t> – 10</a:t>
            </a:r>
            <a:r>
              <a:rPr lang="en-US" sz="1350" baseline="30000" dirty="0"/>
              <a:t>12</a:t>
            </a:r>
            <a:r>
              <a:rPr lang="en-US" sz="1350" dirty="0"/>
              <a:t> (Gb-Tb)</a:t>
            </a:r>
          </a:p>
        </p:txBody>
      </p:sp>
      <p:sp>
        <p:nvSpPr>
          <p:cNvPr id="64" name="TextBox 63"/>
          <p:cNvSpPr txBox="1"/>
          <p:nvPr/>
        </p:nvSpPr>
        <p:spPr bwMode="auto">
          <a:xfrm>
            <a:off x="6296623" y="3548986"/>
            <a:ext cx="2736647" cy="253916"/>
          </a:xfrm>
          <a:prstGeom prst="rect">
            <a:avLst/>
          </a:prstGeom>
          <a:noFill/>
        </p:spPr>
        <p:txBody>
          <a:bodyPr wrap="none" rtlCol="0">
            <a:spAutoFit/>
          </a:bodyPr>
          <a:lstStyle/>
          <a:p>
            <a:pPr>
              <a:defRPr/>
            </a:pPr>
            <a:r>
              <a:rPr lang="en-US" sz="1050" dirty="0"/>
              <a:t>Store: m x N x N;   Propagate: 2D integrals</a:t>
            </a:r>
          </a:p>
        </p:txBody>
      </p:sp>
      <p:sp>
        <p:nvSpPr>
          <p:cNvPr id="3" name="TextBox 2"/>
          <p:cNvSpPr txBox="1"/>
          <p:nvPr/>
        </p:nvSpPr>
        <p:spPr bwMode="auto">
          <a:xfrm>
            <a:off x="3922915" y="894140"/>
            <a:ext cx="2281715" cy="577081"/>
          </a:xfrm>
          <a:prstGeom prst="rect">
            <a:avLst/>
          </a:prstGeom>
          <a:noFill/>
        </p:spPr>
        <p:txBody>
          <a:bodyPr wrap="none" rtlCol="0">
            <a:spAutoFit/>
          </a:bodyPr>
          <a:lstStyle/>
          <a:p>
            <a:pPr marL="214313" indent="-214313">
              <a:buFont typeface="Arial"/>
              <a:buChar char="•"/>
              <a:defRPr/>
            </a:pPr>
            <a:r>
              <a:rPr lang="en-US" sz="1050" dirty="0"/>
              <a:t>10D function (3x3+1) </a:t>
            </a:r>
          </a:p>
          <a:p>
            <a:pPr marL="214313" indent="-214313">
              <a:buFont typeface="Arial"/>
              <a:buChar char="•"/>
              <a:defRPr/>
            </a:pPr>
            <a:r>
              <a:rPr lang="en-US" sz="1050" dirty="0"/>
              <a:t>Fix E and z =&gt; 4D </a:t>
            </a:r>
          </a:p>
          <a:p>
            <a:pPr marL="214313" indent="-214313">
              <a:buFont typeface="Arial"/>
              <a:buChar char="•"/>
              <a:defRPr/>
            </a:pPr>
            <a:r>
              <a:rPr lang="en-US" sz="1050" dirty="0"/>
              <a:t>Still W too big to calculate/store</a:t>
            </a:r>
            <a:endParaRPr sz="1050" dirty="0"/>
          </a:p>
        </p:txBody>
      </p:sp>
      <p:graphicFrame>
        <p:nvGraphicFramePr>
          <p:cNvPr id="37" name="Object 36"/>
          <p:cNvGraphicFramePr>
            <a:graphicFrameLocks noChangeAspect="1"/>
          </p:cNvGraphicFramePr>
          <p:nvPr>
            <p:extLst>
              <p:ext uri="{D42A27DB-BD31-4B8C-83A1-F6EECF244321}">
                <p14:modId xmlns:p14="http://schemas.microsoft.com/office/powerpoint/2010/main" val="144690"/>
              </p:ext>
            </p:extLst>
          </p:nvPr>
        </p:nvGraphicFramePr>
        <p:xfrm>
          <a:off x="4572000" y="1607279"/>
          <a:ext cx="3726656" cy="391715"/>
        </p:xfrm>
        <a:graphic>
          <a:graphicData uri="http://schemas.openxmlformats.org/presentationml/2006/ole">
            <mc:AlternateContent xmlns:mc="http://schemas.openxmlformats.org/markup-compatibility/2006">
              <mc:Choice xmlns:v="urn:schemas-microsoft-com:vml" Requires="v">
                <p:oleObj spid="_x0000_s11447" name="oleObj" r:id="rId6" imgW="2540000" imgH="266700" progId="Equation.DSMT4">
                  <p:embed/>
                </p:oleObj>
              </mc:Choice>
              <mc:Fallback>
                <p:oleObj name="oleObj" r:id="rId6" imgW="2540000" imgH="266700" progId="Equation.DSMT4">
                  <p:embed/>
                  <p:pic>
                    <p:nvPicPr>
                      <p:cNvPr id="37" name="Object 36"/>
                      <p:cNvPicPr/>
                      <p:nvPr/>
                    </p:nvPicPr>
                    <p:blipFill>
                      <a:blip r:embed="rId7"/>
                      <a:stretch/>
                    </p:blipFill>
                    <p:spPr bwMode="auto">
                      <a:xfrm>
                        <a:off x="4572000" y="1607279"/>
                        <a:ext cx="3726656" cy="391715"/>
                      </a:xfrm>
                      <a:prstGeom prst="rect">
                        <a:avLst/>
                      </a:prstGeom>
                    </p:spPr>
                  </p:pic>
                </p:oleObj>
              </mc:Fallback>
            </mc:AlternateContent>
          </a:graphicData>
        </a:graphic>
      </p:graphicFrame>
      <p:sp>
        <p:nvSpPr>
          <p:cNvPr id="70" name="TextBox 69"/>
          <p:cNvSpPr txBox="1"/>
          <p:nvPr/>
        </p:nvSpPr>
        <p:spPr bwMode="auto">
          <a:xfrm>
            <a:off x="4392788" y="4063275"/>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42" name="Title 41">
            <a:extLst>
              <a:ext uri="{FF2B5EF4-FFF2-40B4-BE49-F238E27FC236}">
                <a16:creationId xmlns:a16="http://schemas.microsoft.com/office/drawing/2014/main" id="{0C1BD2CE-DD42-482B-9E9E-C2D4AAD472A5}"/>
              </a:ext>
            </a:extLst>
          </p:cNvPr>
          <p:cNvSpPr>
            <a:spLocks noGrp="1"/>
          </p:cNvSpPr>
          <p:nvPr>
            <p:ph type="title"/>
          </p:nvPr>
        </p:nvSpPr>
        <p:spPr>
          <a:xfrm>
            <a:off x="66604" y="-21848"/>
            <a:ext cx="9039600" cy="582600"/>
          </a:xfrm>
        </p:spPr>
        <p:txBody>
          <a:bodyPr/>
          <a:lstStyle/>
          <a:p>
            <a:r>
              <a:rPr lang="en-US" dirty="0"/>
              <a:t>Coherent Mode Decomposition</a:t>
            </a:r>
            <a:endParaRPr lang="en-GB" dirty="0"/>
          </a:p>
        </p:txBody>
      </p:sp>
      <p:cxnSp>
        <p:nvCxnSpPr>
          <p:cNvPr id="50" name="Straight Arrow Connector 49">
            <a:extLst>
              <a:ext uri="{FF2B5EF4-FFF2-40B4-BE49-F238E27FC236}">
                <a16:creationId xmlns:a16="http://schemas.microsoft.com/office/drawing/2014/main" id="{8F0A197D-AF84-4067-B059-6A970CFA1246}"/>
              </a:ext>
            </a:extLst>
          </p:cNvPr>
          <p:cNvCxnSpPr/>
          <p:nvPr/>
        </p:nvCxnSpPr>
        <p:spPr>
          <a:xfrm flipH="1">
            <a:off x="7095067" y="2571750"/>
            <a:ext cx="443006" cy="341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CEDD0F-B9BF-423D-9045-9148C53892F1}"/>
              </a:ext>
            </a:extLst>
          </p:cNvPr>
          <p:cNvCxnSpPr>
            <a:cxnSpLocks/>
          </p:cNvCxnSpPr>
          <p:nvPr/>
        </p:nvCxnSpPr>
        <p:spPr bwMode="auto">
          <a:xfrm>
            <a:off x="7611533" y="2594376"/>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F68B3B1-7A65-4A4D-925A-D7AD97215257}"/>
              </a:ext>
            </a:extLst>
          </p:cNvPr>
          <p:cNvSpPr txBox="1"/>
          <p:nvPr/>
        </p:nvSpPr>
        <p:spPr>
          <a:xfrm>
            <a:off x="7368301" y="2081321"/>
            <a:ext cx="1409360" cy="523220"/>
          </a:xfrm>
          <a:prstGeom prst="rect">
            <a:avLst/>
          </a:prstGeom>
          <a:noFill/>
        </p:spPr>
        <p:txBody>
          <a:bodyPr wrap="none" rtlCol="0">
            <a:spAutoFit/>
          </a:bodyPr>
          <a:lstStyle/>
          <a:p>
            <a:r>
              <a:rPr lang="en-US" dirty="0"/>
              <a:t>Eigenfunctions:</a:t>
            </a:r>
          </a:p>
          <a:p>
            <a:r>
              <a:rPr lang="en-US" dirty="0"/>
              <a:t>Modes</a:t>
            </a:r>
            <a:endParaRPr lang="en-GB" dirty="0"/>
          </a:p>
        </p:txBody>
      </p:sp>
      <p:sp>
        <p:nvSpPr>
          <p:cNvPr id="61" name="TextBox 60">
            <a:extLst>
              <a:ext uri="{FF2B5EF4-FFF2-40B4-BE49-F238E27FC236}">
                <a16:creationId xmlns:a16="http://schemas.microsoft.com/office/drawing/2014/main" id="{C1EC8AD6-CEC8-4F21-A6B1-5DE9991BB145}"/>
              </a:ext>
            </a:extLst>
          </p:cNvPr>
          <p:cNvSpPr txBox="1"/>
          <p:nvPr/>
        </p:nvSpPr>
        <p:spPr bwMode="auto">
          <a:xfrm>
            <a:off x="5171282" y="2105989"/>
            <a:ext cx="1887055" cy="523220"/>
          </a:xfrm>
          <a:prstGeom prst="rect">
            <a:avLst/>
          </a:prstGeom>
          <a:noFill/>
        </p:spPr>
        <p:txBody>
          <a:bodyPr wrap="none" rtlCol="0">
            <a:spAutoFit/>
          </a:bodyPr>
          <a:lstStyle/>
          <a:p>
            <a:r>
              <a:rPr lang="en-US" dirty="0"/>
              <a:t>Eigenvalues:</a:t>
            </a:r>
          </a:p>
          <a:p>
            <a:r>
              <a:rPr lang="en-US" dirty="0"/>
              <a:t>Weights or intensities</a:t>
            </a:r>
            <a:endParaRPr lang="en-GB" dirty="0"/>
          </a:p>
        </p:txBody>
      </p:sp>
      <p:cxnSp>
        <p:nvCxnSpPr>
          <p:cNvPr id="62" name="Straight Arrow Connector 61">
            <a:extLst>
              <a:ext uri="{FF2B5EF4-FFF2-40B4-BE49-F238E27FC236}">
                <a16:creationId xmlns:a16="http://schemas.microsoft.com/office/drawing/2014/main" id="{73023285-17B3-429A-B737-9B4B4BFCEEED}"/>
              </a:ext>
            </a:extLst>
          </p:cNvPr>
          <p:cNvCxnSpPr>
            <a:cxnSpLocks/>
          </p:cNvCxnSpPr>
          <p:nvPr/>
        </p:nvCxnSpPr>
        <p:spPr bwMode="auto">
          <a:xfrm>
            <a:off x="6349953" y="2578971"/>
            <a:ext cx="421014" cy="31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42">
            <a:extLst>
              <a:ext uri="{FF2B5EF4-FFF2-40B4-BE49-F238E27FC236}">
                <a16:creationId xmlns:a16="http://schemas.microsoft.com/office/drawing/2014/main" id="{DAC684AF-FE47-450B-B912-59AC7E976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4849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buNone/>
              <a:defRPr/>
            </a:pPr>
            <a:r>
              <a:rPr lang="en-US" sz="2400" dirty="0"/>
              <a:t>COMSYL     </a:t>
            </a:r>
            <a:r>
              <a:rPr lang="en-US" sz="2400" dirty="0">
                <a:solidFill>
                  <a:srgbClr val="FF0000"/>
                </a:solidFill>
              </a:rPr>
              <a:t>(</a:t>
            </a:r>
            <a:r>
              <a:rPr lang="en-US" sz="2400" dirty="0"/>
              <a:t>Co</a:t>
            </a:r>
            <a:r>
              <a:rPr lang="en-US" sz="2400" dirty="0">
                <a:solidFill>
                  <a:srgbClr val="FF0000"/>
                </a:solidFill>
              </a:rPr>
              <a:t>herent </a:t>
            </a:r>
            <a:r>
              <a:rPr lang="en-US" sz="2400" dirty="0"/>
              <a:t>M</a:t>
            </a:r>
            <a:r>
              <a:rPr lang="en-US" sz="2400" dirty="0">
                <a:solidFill>
                  <a:srgbClr val="FF0000"/>
                </a:solidFill>
              </a:rPr>
              <a:t>odes for </a:t>
            </a:r>
            <a:r>
              <a:rPr lang="en-US" sz="2400" dirty="0"/>
              <a:t>Sy</a:t>
            </a:r>
            <a:r>
              <a:rPr lang="en-US" sz="2400" dirty="0">
                <a:solidFill>
                  <a:srgbClr val="FF0000"/>
                </a:solidFill>
              </a:rPr>
              <a:t>nchrotron </a:t>
            </a:r>
            <a:r>
              <a:rPr lang="en-US" sz="2400" dirty="0"/>
              <a:t>L</a:t>
            </a:r>
            <a:r>
              <a:rPr lang="en-US" sz="2400" dirty="0">
                <a:solidFill>
                  <a:srgbClr val="FF0000"/>
                </a:solidFill>
              </a:rPr>
              <a:t>ight)</a:t>
            </a:r>
          </a:p>
        </p:txBody>
      </p:sp>
      <p:sp>
        <p:nvSpPr>
          <p:cNvPr id="16387" name="Shape 333"/>
          <p:cNvSpPr>
            <a:spLocks noChangeArrowheads="1"/>
          </p:cNvSpPr>
          <p:nvPr/>
        </p:nvSpPr>
        <p:spPr bwMode="auto">
          <a:xfrm>
            <a:off x="1226344" y="526257"/>
            <a:ext cx="4433888" cy="1869743"/>
          </a:xfrm>
          <a:prstGeom prst="rect">
            <a:avLst/>
          </a:prstGeom>
          <a:solidFill>
            <a:srgbClr val="FFBCEB">
              <a:alpha val="36862"/>
            </a:srgbClr>
          </a:solidFill>
          <a:ln w="9525">
            <a:solidFill>
              <a:srgbClr val="FF0000"/>
            </a:solidFill>
            <a:miter lim="800000"/>
            <a:headEnd/>
            <a:tailEnd/>
          </a:ln>
          <a:extLst>
            <a:ext uri="{C572A759-6A51-4108-AA02-DFA0A04FC94B}">
              <ma14:wrappingTextBoxFlag xmlns="" xmlns:ma14="http://schemas.microsoft.com/office/mac/drawingml/2011/main" val="1"/>
            </a:ext>
          </a:extLst>
        </p:spPr>
        <p:txBody>
          <a:bodyPr lIns="0" tIns="0" rIns="0" bIns="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r>
              <a:rPr lang="en-US" sz="2700" dirty="0">
                <a:solidFill>
                  <a:srgbClr val="FF0000"/>
                </a:solidFill>
              </a:rPr>
              <a:t>COMSYL </a:t>
            </a:r>
            <a:r>
              <a:rPr lang="en-US" sz="1350" dirty="0">
                <a:solidFill>
                  <a:srgbClr val="FF0000"/>
                </a:solidFill>
              </a:rPr>
              <a:t>https://github.com/mark-glass/comsyl</a:t>
            </a:r>
          </a:p>
        </p:txBody>
      </p:sp>
      <p:sp>
        <p:nvSpPr>
          <p:cNvPr id="16388" name="Shape 334"/>
          <p:cNvSpPr>
            <a:spLocks noChangeArrowheads="1"/>
          </p:cNvSpPr>
          <p:nvPr/>
        </p:nvSpPr>
        <p:spPr bwMode="auto">
          <a:xfrm>
            <a:off x="1277541" y="2806304"/>
            <a:ext cx="4436269" cy="2169825"/>
          </a:xfrm>
          <a:prstGeom prst="rect">
            <a:avLst/>
          </a:prstGeom>
          <a:solidFill>
            <a:srgbClr val="90DB68">
              <a:alpha val="36862"/>
            </a:srgbClr>
          </a:solidFill>
          <a:ln w="9525">
            <a:solidFill>
              <a:srgbClr val="285013"/>
            </a:solidFill>
            <a:miter lim="800000"/>
            <a:headEnd/>
            <a:tailEnd/>
          </a:ln>
          <a:extLst>
            <a:ext uri="{C572A759-6A51-4108-AA02-DFA0A04FC94B}">
              <ma14:wrappingTextBoxFlag xmlns="" xmlns:ma14="http://schemas.microsoft.com/office/mac/drawingml/2011/main" val="1"/>
            </a:ext>
          </a:extLst>
        </p:spPr>
        <p:txBody>
          <a:bodyPr lIns="0" tIns="0" rIns="0" bIns="0">
            <a:spAutoFit/>
          </a:bodyPr>
          <a:lstStyle/>
          <a:p>
            <a:endParaRPr lang="en-US" sz="1350"/>
          </a:p>
          <a:p>
            <a:endParaRPr lang="en-US" sz="1350"/>
          </a:p>
          <a:p>
            <a:endParaRPr lang="en-US" sz="1350"/>
          </a:p>
          <a:p>
            <a:endParaRPr lang="en-US" sz="1350"/>
          </a:p>
          <a:p>
            <a:endParaRPr lang="en-US" sz="1350"/>
          </a:p>
          <a:p>
            <a:endParaRPr lang="en-US" sz="1350"/>
          </a:p>
          <a:p>
            <a:endParaRPr lang="en-US" sz="1350"/>
          </a:p>
          <a:p>
            <a:endParaRPr lang="en-US" sz="1350"/>
          </a:p>
          <a:p>
            <a:r>
              <a:rPr lang="en-US" sz="3300">
                <a:solidFill>
                  <a:srgbClr val="3D781C"/>
                </a:solidFill>
              </a:rPr>
              <a:t>OASYS</a:t>
            </a:r>
          </a:p>
        </p:txBody>
      </p:sp>
      <p:sp>
        <p:nvSpPr>
          <p:cNvPr id="12" name="Rectangle 11"/>
          <p:cNvSpPr/>
          <p:nvPr/>
        </p:nvSpPr>
        <p:spPr>
          <a:xfrm>
            <a:off x="3087291" y="628650"/>
            <a:ext cx="2457450" cy="142875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Calculate CSD</a:t>
            </a:r>
            <a:endParaRPr lang="en-GB" sz="1500" dirty="0"/>
          </a:p>
          <a:p>
            <a:pPr algn="ctr">
              <a:defRPr/>
            </a:pPr>
            <a:endParaRPr lang="en-US" sz="1350" dirty="0"/>
          </a:p>
          <a:p>
            <a:pPr algn="ctr">
              <a:defRPr/>
            </a:pPr>
            <a:r>
              <a:rPr lang="en-US" sz="1050" dirty="0"/>
              <a:t>Coherent mode decomposition</a:t>
            </a:r>
            <a:endParaRPr lang="en-GB" sz="1050" dirty="0"/>
          </a:p>
        </p:txBody>
      </p:sp>
      <p:sp>
        <p:nvSpPr>
          <p:cNvPr id="13" name="Rectangle 12"/>
          <p:cNvSpPr/>
          <p:nvPr/>
        </p:nvSpPr>
        <p:spPr>
          <a:xfrm>
            <a:off x="3096816" y="2908698"/>
            <a:ext cx="2447925" cy="1034653"/>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a:t>Propagate CSD</a:t>
            </a:r>
            <a:r>
              <a:rPr lang="en-US" sz="1350" dirty="0"/>
              <a:t> </a:t>
            </a:r>
            <a:r>
              <a:rPr lang="en-US" sz="1050" dirty="0"/>
              <a:t>along the </a:t>
            </a:r>
            <a:r>
              <a:rPr lang="en-US" sz="1050" dirty="0" err="1"/>
              <a:t>beamline</a:t>
            </a:r>
            <a:endParaRPr lang="en-US" sz="1050" dirty="0"/>
          </a:p>
        </p:txBody>
      </p:sp>
      <p:cxnSp>
        <p:nvCxnSpPr>
          <p:cNvPr id="14" name="Straight Arrow Connector 13"/>
          <p:cNvCxnSpPr>
            <a:stCxn id="12" idx="2"/>
            <a:endCxn id="13" idx="0"/>
          </p:cNvCxnSpPr>
          <p:nvPr/>
        </p:nvCxnSpPr>
        <p:spPr>
          <a:xfrm>
            <a:off x="4316016" y="2057401"/>
            <a:ext cx="4763" cy="85129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3" idx="2"/>
          </p:cNvCxnSpPr>
          <p:nvPr/>
        </p:nvCxnSpPr>
        <p:spPr>
          <a:xfrm>
            <a:off x="4320779" y="3943351"/>
            <a:ext cx="0" cy="526256"/>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3212307" y="4327423"/>
            <a:ext cx="2447925" cy="57031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050" dirty="0" err="1"/>
              <a:t>Rediagonalize</a:t>
            </a:r>
            <a:r>
              <a:rPr lang="en-US" sz="1050" dirty="0"/>
              <a:t> CSD</a:t>
            </a:r>
            <a:endParaRPr lang="en-GB" sz="1500" dirty="0"/>
          </a:p>
        </p:txBody>
      </p:sp>
      <p:grpSp>
        <p:nvGrpSpPr>
          <p:cNvPr id="28" name="Group 27"/>
          <p:cNvGrpSpPr>
            <a:grpSpLocks/>
          </p:cNvGrpSpPr>
          <p:nvPr/>
        </p:nvGrpSpPr>
        <p:grpSpPr bwMode="auto">
          <a:xfrm>
            <a:off x="5713810" y="544116"/>
            <a:ext cx="2224088" cy="1996678"/>
            <a:chOff x="6094885" y="725434"/>
            <a:chExt cx="2964613" cy="2661540"/>
          </a:xfrm>
        </p:grpSpPr>
        <p:pic>
          <p:nvPicPr>
            <p:cNvPr id="16404" name="image3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4885" y="725434"/>
              <a:ext cx="2964613" cy="23357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pic>
        <p:sp>
          <p:nvSpPr>
            <p:cNvPr id="16405" name="Content Placeholder 2"/>
            <p:cNvSpPr txBox="1">
              <a:spLocks/>
            </p:cNvSpPr>
            <p:nvPr/>
          </p:nvSpPr>
          <p:spPr bwMode="auto">
            <a:xfrm>
              <a:off x="6222159" y="3094060"/>
              <a:ext cx="2837339" cy="292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050" b="1">
                  <a:solidFill>
                    <a:srgbClr val="0098D4"/>
                  </a:solidFill>
                </a:rPr>
                <a:t>K</a:t>
              </a:r>
              <a:r>
                <a:rPr lang="pl-PL" sz="1050" b="1">
                  <a:solidFill>
                    <a:srgbClr val="0098D4"/>
                  </a:solidFill>
                </a:rPr>
                <a:t>.-J. Kim Proc. SPIE 0582 (1986)</a:t>
              </a: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grpSp>
        <p:nvGrpSpPr>
          <p:cNvPr id="29" name="Group 28"/>
          <p:cNvGrpSpPr>
            <a:grpSpLocks/>
          </p:cNvGrpSpPr>
          <p:nvPr/>
        </p:nvGrpSpPr>
        <p:grpSpPr bwMode="auto">
          <a:xfrm>
            <a:off x="5660232" y="2799159"/>
            <a:ext cx="2418160" cy="2180243"/>
            <a:chOff x="6022773" y="3731781"/>
            <a:chExt cx="3223888" cy="2907946"/>
          </a:xfrm>
        </p:grpSpPr>
        <p:pic>
          <p:nvPicPr>
            <p:cNvPr id="16399" name="Picture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5917" y="4047670"/>
              <a:ext cx="2177083" cy="55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2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0031" y="4601292"/>
              <a:ext cx="2622529" cy="47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1" name="Picture 2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29071" y="4962336"/>
              <a:ext cx="2290272" cy="58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Rectangle 24"/>
            <p:cNvSpPr/>
            <p:nvPr/>
          </p:nvSpPr>
          <p:spPr>
            <a:xfrm>
              <a:off x="6022773" y="5592943"/>
              <a:ext cx="3223888" cy="1046784"/>
            </a:xfrm>
            <a:prstGeom prst="rect">
              <a:avLst/>
            </a:prstGeom>
          </p:spPr>
          <p:txBody>
            <a:bodyPr>
              <a:spAutoFit/>
            </a:bodyPr>
            <a:lstStyle/>
            <a:p>
              <a:pPr>
                <a:defRPr/>
              </a:pPr>
              <a:r>
                <a:rPr lang="en-US" sz="900" dirty="0" err="1">
                  <a:solidFill>
                    <a:schemeClr val="accent1">
                      <a:lumMod val="60000"/>
                      <a:lumOff val="40000"/>
                    </a:schemeClr>
                  </a:solidFill>
                </a:rPr>
                <a:t>Diagonalize</a:t>
              </a:r>
              <a:r>
                <a:rPr lang="en-US" sz="900" dirty="0">
                  <a:solidFill>
                    <a:schemeClr val="accent1">
                      <a:lumMod val="60000"/>
                      <a:lumOff val="40000"/>
                    </a:schemeClr>
                  </a:solidFill>
                </a:rPr>
                <a:t> M with iterative solver </a:t>
              </a:r>
              <a:r>
                <a:rPr lang="en-US" sz="900" dirty="0" err="1">
                  <a:solidFill>
                    <a:schemeClr val="accent1">
                      <a:lumMod val="60000"/>
                      <a:lumOff val="40000"/>
                    </a:schemeClr>
                  </a:solidFill>
                </a:rPr>
                <a:t>slepc</a:t>
              </a:r>
              <a:endParaRPr lang="en-US" sz="900" dirty="0">
                <a:solidFill>
                  <a:schemeClr val="accent1">
                    <a:lumMod val="60000"/>
                    <a:lumOff val="40000"/>
                  </a:schemeClr>
                </a:solidFill>
              </a:endParaRPr>
            </a:p>
            <a:p>
              <a:pPr marL="214313" indent="-214313">
                <a:buFont typeface="Arial" panose="020B0604020202020204" pitchFamily="34" charset="0"/>
                <a:buChar char="•"/>
                <a:defRPr/>
              </a:pPr>
              <a:r>
                <a:rPr lang="en-US" sz="900" dirty="0">
                  <a:solidFill>
                    <a:schemeClr val="accent1">
                      <a:lumMod val="60000"/>
                      <a:lumOff val="40000"/>
                    </a:schemeClr>
                  </a:solidFill>
                </a:rPr>
                <a:t>Large memory.</a:t>
              </a:r>
            </a:p>
            <a:p>
              <a:pPr marL="214313" indent="-214313">
                <a:buFont typeface="Arial" panose="020B0604020202020204" pitchFamily="34" charset="0"/>
                <a:buChar char="•"/>
                <a:defRPr/>
              </a:pPr>
              <a:r>
                <a:rPr lang="en-US" sz="900" dirty="0">
                  <a:solidFill>
                    <a:schemeClr val="accent1">
                      <a:lumMod val="60000"/>
                      <a:lumOff val="40000"/>
                    </a:schemeClr>
                  </a:solidFill>
                </a:rPr>
                <a:t>Parallel computers using MPI.</a:t>
              </a:r>
            </a:p>
            <a:p>
              <a:pPr marL="214313" indent="-214313">
                <a:buFont typeface="Arial" panose="020B0604020202020204" pitchFamily="34" charset="0"/>
                <a:buChar char="•"/>
                <a:defRPr/>
              </a:pPr>
              <a:r>
                <a:rPr lang="en-US" sz="900" dirty="0">
                  <a:solidFill>
                    <a:schemeClr val="accent1">
                      <a:lumMod val="60000"/>
                      <a:lumOff val="40000"/>
                    </a:schemeClr>
                  </a:solidFill>
                </a:rPr>
                <a:t>Large clusters (ESRF). Cloud computing (AWS, etc.)</a:t>
              </a:r>
            </a:p>
          </p:txBody>
        </p:sp>
        <p:sp>
          <p:nvSpPr>
            <p:cNvPr id="16403" name="Content Placeholder 2"/>
            <p:cNvSpPr txBox="1">
              <a:spLocks/>
            </p:cNvSpPr>
            <p:nvPr/>
          </p:nvSpPr>
          <p:spPr bwMode="auto">
            <a:xfrm>
              <a:off x="6222159" y="3731781"/>
              <a:ext cx="2837339" cy="292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pl-PL" sz="1050" b="1">
                  <a:solidFill>
                    <a:srgbClr val="0098D4"/>
                  </a:solidFill>
                </a:rPr>
                <a:t>Friedholm equation:</a:t>
              </a:r>
            </a:p>
            <a:p>
              <a:pPr eaLnBrk="1" hangingPunct="1">
                <a:spcBef>
                  <a:spcPts val="750"/>
                </a:spcBef>
              </a:pPr>
              <a:endParaRPr lang="en-US" sz="1050" b="1">
                <a:solidFill>
                  <a:srgbClr val="0098D4"/>
                </a:solidFill>
              </a:endParaRPr>
            </a:p>
            <a:p>
              <a:pPr eaLnBrk="1" hangingPunct="1">
                <a:spcBef>
                  <a:spcPts val="750"/>
                </a:spcBef>
              </a:pPr>
              <a:r>
                <a:rPr lang="en-US" sz="1050" b="1">
                  <a:solidFill>
                    <a:srgbClr val="0098D4"/>
                  </a:solidFill>
                </a:rPr>
                <a:t> </a:t>
              </a:r>
            </a:p>
            <a:p>
              <a:pPr eaLnBrk="1" hangingPunct="1">
                <a:spcBef>
                  <a:spcPts val="750"/>
                </a:spcBef>
              </a:pPr>
              <a:endParaRPr lang="en-GB" sz="1050" b="1">
                <a:solidFill>
                  <a:srgbClr val="0098D4"/>
                </a:solidFill>
              </a:endParaRPr>
            </a:p>
          </p:txBody>
        </p:sp>
      </p:grpSp>
      <p:sp>
        <p:nvSpPr>
          <p:cNvPr id="3" name="Slide Number Placeholder 2">
            <a:extLst>
              <a:ext uri="{FF2B5EF4-FFF2-40B4-BE49-F238E27FC236}">
                <a16:creationId xmlns:a16="http://schemas.microsoft.com/office/drawing/2014/main" id="{0FFB29F2-485A-44D2-89E0-7E0BFEAB4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630245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p:txBody>
          <a:bodyPr/>
          <a:lstStyle/>
          <a:p>
            <a:r>
              <a:rPr lang="en-US" dirty="0"/>
              <a:t>Benefits of Coherent Mode Decomposition</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575658" y="3707124"/>
            <a:ext cx="8021265" cy="350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C158D8-0E24-412D-A366-741CBBEFD40E}"/>
                  </a:ext>
                </a:extLst>
              </p:cNvPr>
              <p:cNvSpPr txBox="1"/>
              <p:nvPr/>
            </p:nvSpPr>
            <p:spPr>
              <a:xfrm>
                <a:off x="728133" y="753533"/>
                <a:ext cx="4853573" cy="3325910"/>
              </a:xfrm>
              <a:prstGeom prst="rect">
                <a:avLst/>
              </a:prstGeom>
              <a:noFill/>
            </p:spPr>
            <p:txBody>
              <a:bodyPr wrap="none" rtlCol="0">
                <a:spAutoFit/>
              </a:bodyPr>
              <a:lstStyle/>
              <a:p>
                <a:r>
                  <a:rPr lang="en-US" dirty="0"/>
                  <a:t>Modes (eigenfunctions):</a:t>
                </a:r>
              </a:p>
              <a:p>
                <a:pPr marL="285750" indent="-285750">
                  <a:buFont typeface="Arial" panose="020B0604020202020204" pitchFamily="34" charset="0"/>
                  <a:buChar char="•"/>
                </a:pPr>
                <a:r>
                  <a:rPr lang="en-US" dirty="0"/>
                  <a:t>Orthonormal</a:t>
                </a:r>
              </a:p>
              <a:p>
                <a:pPr marL="285750" indent="-285750">
                  <a:buFont typeface="Arial" panose="020B0604020202020204" pitchFamily="34" charset="0"/>
                  <a:buChar char="•"/>
                </a:pPr>
                <a:r>
                  <a:rPr lang="en-US" dirty="0"/>
                  <a:t>They can be propagated as simple </a:t>
                </a:r>
                <a:r>
                  <a:rPr lang="en-US" dirty="0" err="1"/>
                  <a:t>wavefronts</a:t>
                </a:r>
                <a:endParaRPr lang="en-US" dirty="0"/>
              </a:p>
              <a:p>
                <a:endParaRPr lang="en-US" dirty="0"/>
              </a:p>
              <a:p>
                <a:endParaRPr lang="en-US" dirty="0"/>
              </a:p>
              <a:p>
                <a:endParaRPr lang="en-US" dirty="0"/>
              </a:p>
              <a:p>
                <a:r>
                  <a:rPr lang="en-US" dirty="0"/>
                  <a:t>Weights (eigenvalues):</a:t>
                </a:r>
              </a:p>
              <a:p>
                <a:pPr marL="285750" indent="-285750">
                  <a:buFont typeface="Arial" panose="020B0604020202020204" pitchFamily="34" charset="0"/>
                  <a:buChar char="•"/>
                </a:pPr>
                <a:r>
                  <a:rPr lang="en-US" dirty="0"/>
                  <a:t>Real numbers</a:t>
                </a:r>
              </a:p>
              <a:p>
                <a:pPr marL="285750" indent="-285750">
                  <a:buFont typeface="Arial" panose="020B0604020202020204" pitchFamily="34" charset="0"/>
                  <a:buChar char="•"/>
                </a:pPr>
                <a:r>
                  <a:rPr lang="en-US" dirty="0"/>
                  <a:t>Strictly decreasing</a:t>
                </a:r>
              </a:p>
              <a:p>
                <a:pPr marL="285750" indent="-285750">
                  <a:buFont typeface="Arial" panose="020B0604020202020204" pitchFamily="34" charset="0"/>
                  <a:buChar char="•"/>
                </a:pPr>
                <a:r>
                  <a:rPr lang="en-US" dirty="0"/>
                  <a:t>The sum is the intensity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e>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rPr>
                              <m:t>𝑖</m:t>
                            </m:r>
                          </m:sub>
                        </m:sSub>
                      </m:e>
                    </m:nary>
                  </m:oMath>
                </a14:m>
                <a:endParaRPr lang="en-US" dirty="0"/>
              </a:p>
              <a:p>
                <a:pPr marL="285750" indent="-285750">
                  <a:buFont typeface="Arial" panose="020B0604020202020204" pitchFamily="34" charset="0"/>
                  <a:buChar char="•"/>
                </a:pPr>
                <a:r>
                  <a:rPr lang="en-US" dirty="0"/>
                  <a:t>Fully coherent if and only if there is only a single mode</a:t>
                </a:r>
              </a:p>
              <a:p>
                <a:pPr marL="285750" indent="-285750">
                  <a:buFont typeface="Arial" panose="020B0604020202020204" pitchFamily="34" charset="0"/>
                  <a:buChar char="•"/>
                </a:pPr>
                <a:r>
                  <a:rPr lang="en-US" dirty="0"/>
                  <a:t>Occupation (normalized weight) =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𝑖</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pPr marL="285750" indent="-285750">
                  <a:buFont typeface="Arial" panose="020B0604020202020204" pitchFamily="34" charset="0"/>
                  <a:buChar char="•"/>
                </a:pPr>
                <a:r>
                  <a:rPr lang="en-US" dirty="0"/>
                  <a:t>Coherent Fraction = occupation of 0</a:t>
                </a:r>
                <a:r>
                  <a:rPr lang="en-US" baseline="30000" dirty="0"/>
                  <a:t>th</a:t>
                </a:r>
                <a:r>
                  <a:rPr lang="en-US" dirty="0"/>
                  <a:t> mode: </a:t>
                </a:r>
                <a14:m>
                  <m:oMath xmlns:m="http://schemas.openxmlformats.org/officeDocument/2006/math">
                    <m:r>
                      <a:rPr lang="en-US" b="0" i="1" smtClean="0">
                        <a:latin typeface="Cambria Math" panose="02040503050406030204" pitchFamily="18" charset="0"/>
                      </a:rPr>
                      <m:t>𝐶𝐹</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b="0" i="1" smtClean="0">
                                <a:latin typeface="Cambria Math" panose="02040503050406030204" pitchFamily="18" charset="0"/>
                                <a:ea typeface="Cambria Math" panose="02040503050406030204" pitchFamily="18" charset="0"/>
                              </a:rPr>
                              <m:t>0</m:t>
                            </m:r>
                          </m:sub>
                        </m:sSub>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ea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𝜑</m:t>
                                </m:r>
                              </m:e>
                              <m:sub>
                                <m:r>
                                  <a:rPr lang="en-US" i="1">
                                    <a:latin typeface="Cambria Math" panose="02040503050406030204" pitchFamily="18" charset="0"/>
                                  </a:rPr>
                                  <m:t>𝑖</m:t>
                                </m:r>
                              </m:sub>
                            </m:sSub>
                          </m:e>
                        </m:nary>
                      </m:den>
                    </m:f>
                  </m:oMath>
                </a14:m>
                <a:endParaRPr lang="en-US" dirty="0"/>
              </a:p>
              <a:p>
                <a:endParaRPr lang="en-GB" dirty="0"/>
              </a:p>
            </p:txBody>
          </p:sp>
        </mc:Choice>
        <mc:Fallback xmlns="">
          <p:sp>
            <p:nvSpPr>
              <p:cNvPr id="4" name="TextBox 3">
                <a:extLst>
                  <a:ext uri="{FF2B5EF4-FFF2-40B4-BE49-F238E27FC236}">
                    <a16:creationId xmlns:a16="http://schemas.microsoft.com/office/drawing/2014/main" id="{44C158D8-0E24-412D-A366-741CBBEFD40E}"/>
                  </a:ext>
                </a:extLst>
              </p:cNvPr>
              <p:cNvSpPr txBox="1">
                <a:spLocks noRot="1" noChangeAspect="1" noMove="1" noResize="1" noEditPoints="1" noAdjustHandles="1" noChangeArrowheads="1" noChangeShapeType="1" noTextEdit="1"/>
              </p:cNvSpPr>
              <p:nvPr/>
            </p:nvSpPr>
            <p:spPr>
              <a:xfrm>
                <a:off x="728133" y="753533"/>
                <a:ext cx="4853573" cy="3325910"/>
              </a:xfrm>
              <a:prstGeom prst="rect">
                <a:avLst/>
              </a:prstGeom>
              <a:blipFill>
                <a:blip r:embed="rId2"/>
                <a:stretch>
                  <a:fillRect l="-376" t="-367" r="-1255" b="-3486"/>
                </a:stretch>
              </a:blipFill>
            </p:spPr>
            <p:txBody>
              <a:bodyPr/>
              <a:lstStyle/>
              <a:p>
                <a:r>
                  <a:rPr lang="en-GB">
                    <a:noFill/>
                  </a:rPr>
                  <a:t> </a:t>
                </a:r>
              </a:p>
            </p:txBody>
          </p:sp>
        </mc:Fallback>
      </mc:AlternateContent>
      <p:grpSp>
        <p:nvGrpSpPr>
          <p:cNvPr id="21" name="Group 20">
            <a:extLst>
              <a:ext uri="{FF2B5EF4-FFF2-40B4-BE49-F238E27FC236}">
                <a16:creationId xmlns:a16="http://schemas.microsoft.com/office/drawing/2014/main" id="{4CC4969A-9F64-44F6-BCE1-3C0AA4A5853A}"/>
              </a:ext>
            </a:extLst>
          </p:cNvPr>
          <p:cNvGrpSpPr/>
          <p:nvPr/>
        </p:nvGrpSpPr>
        <p:grpSpPr>
          <a:xfrm>
            <a:off x="5581706" y="2017336"/>
            <a:ext cx="3370770" cy="2427953"/>
            <a:chOff x="2252218" y="914400"/>
            <a:chExt cx="2776982" cy="2000250"/>
          </a:xfrm>
        </p:grpSpPr>
        <p:pic>
          <p:nvPicPr>
            <p:cNvPr id="22" name="Picture 21">
              <a:extLst>
                <a:ext uri="{FF2B5EF4-FFF2-40B4-BE49-F238E27FC236}">
                  <a16:creationId xmlns:a16="http://schemas.microsoft.com/office/drawing/2014/main" id="{F9958721-07A5-444B-AC77-34C156515AFC}"/>
                </a:ext>
              </a:extLst>
            </p:cNvPr>
            <p:cNvPicPr>
              <a:picLocks noChangeAspect="1"/>
            </p:cNvPicPr>
            <p:nvPr/>
          </p:nvPicPr>
          <p:blipFill>
            <a:blip r:embed="rId3"/>
            <a:stretch/>
          </p:blipFill>
          <p:spPr bwMode="auto">
            <a:xfrm>
              <a:off x="2252218" y="914400"/>
              <a:ext cx="2776982" cy="2000250"/>
            </a:xfrm>
            <a:prstGeom prst="rect">
              <a:avLst/>
            </a:prstGeom>
          </p:spPr>
        </p:pic>
        <p:cxnSp>
          <p:nvCxnSpPr>
            <p:cNvPr id="23" name="Straight Arrow Connector 22">
              <a:extLst>
                <a:ext uri="{FF2B5EF4-FFF2-40B4-BE49-F238E27FC236}">
                  <a16:creationId xmlns:a16="http://schemas.microsoft.com/office/drawing/2014/main" id="{0431B9AD-FE64-4669-B7EC-FA9E25796342}"/>
                </a:ext>
              </a:extLst>
            </p:cNvPr>
            <p:cNvCxnSpPr>
              <a:cxnSpLocks/>
            </p:cNvCxnSpPr>
            <p:nvPr/>
          </p:nvCxnSpPr>
          <p:spPr bwMode="auto">
            <a:xfrm flipH="1" flipV="1">
              <a:off x="2708559" y="1193331"/>
              <a:ext cx="457200" cy="298113"/>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30068C7-9CBE-41D4-9C65-40078DEB9E81}"/>
                </a:ext>
              </a:extLst>
            </p:cNvPr>
            <p:cNvSpPr txBox="1"/>
            <p:nvPr/>
          </p:nvSpPr>
          <p:spPr bwMode="auto">
            <a:xfrm>
              <a:off x="3165759" y="1428750"/>
              <a:ext cx="1383712" cy="461665"/>
            </a:xfrm>
            <a:prstGeom prst="rect">
              <a:avLst/>
            </a:prstGeom>
            <a:solidFill>
              <a:schemeClr val="accent1">
                <a:alpha val="22000"/>
              </a:schemeClr>
            </a:solidFill>
          </p:spPr>
          <p:txBody>
            <a:bodyPr wrap="none" rtlCol="0">
              <a:spAutoFit/>
            </a:bodyPr>
            <a:lstStyle/>
            <a:p>
              <a:pPr>
                <a:defRPr/>
              </a:pPr>
              <a:r>
                <a:rPr lang="en-US" sz="1200" dirty="0">
                  <a:solidFill>
                    <a:schemeClr val="tx1"/>
                  </a:solidFill>
                  <a:latin typeface="Calibri"/>
                  <a:cs typeface="Calibri"/>
                </a:rPr>
                <a:t>  Coherent Fraction</a:t>
              </a:r>
              <a:endParaRPr sz="1050" dirty="0">
                <a:solidFill>
                  <a:schemeClr val="tx1"/>
                </a:solidFill>
              </a:endParaRPr>
            </a:p>
            <a:p>
              <a:pPr>
                <a:defRPr/>
              </a:pPr>
              <a:r>
                <a:rPr lang="en-US" sz="1200" dirty="0">
                  <a:solidFill>
                    <a:schemeClr val="tx1"/>
                  </a:solidFill>
                  <a:latin typeface="Calibri"/>
                  <a:cs typeface="Calibri"/>
                </a:rPr>
                <a:t>  EBS  2.8%</a:t>
              </a:r>
              <a:endParaRPr sz="1050" dirty="0">
                <a:solidFill>
                  <a:schemeClr val="tx1"/>
                </a:solidFill>
              </a:endParaRPr>
            </a:p>
          </p:txBody>
        </p:sp>
        <p:sp>
          <p:nvSpPr>
            <p:cNvPr id="25" name="TextBox 24">
              <a:extLst>
                <a:ext uri="{FF2B5EF4-FFF2-40B4-BE49-F238E27FC236}">
                  <a16:creationId xmlns:a16="http://schemas.microsoft.com/office/drawing/2014/main" id="{2FB58FE1-54BE-4E43-89FB-AA13061F125D}"/>
                </a:ext>
              </a:extLst>
            </p:cNvPr>
            <p:cNvSpPr txBox="1"/>
            <p:nvPr/>
          </p:nvSpPr>
          <p:spPr bwMode="auto">
            <a:xfrm>
              <a:off x="2857500" y="1939751"/>
              <a:ext cx="1885951" cy="369332"/>
            </a:xfrm>
            <a:prstGeom prst="rect">
              <a:avLst/>
            </a:prstGeom>
            <a:noFill/>
          </p:spPr>
          <p:txBody>
            <a:bodyPr wrap="square" rtlCol="0">
              <a:spAutoFit/>
            </a:bodyPr>
            <a:lstStyle/>
            <a:p>
              <a:pPr>
                <a:defRPr/>
              </a:pPr>
              <a:r>
                <a:rPr lang="en-US" sz="1800" dirty="0">
                  <a:solidFill>
                    <a:schemeClr val="tx1"/>
                  </a:solidFill>
                  <a:latin typeface="Calibri"/>
                  <a:cs typeface="Calibri"/>
                </a:rPr>
                <a:t>ESRF-EBS (17 keV)</a:t>
              </a:r>
              <a:endParaRPr sz="1050" dirty="0">
                <a:solidFill>
                  <a:schemeClr val="tx1"/>
                </a:solidFill>
              </a:endParaRPr>
            </a:p>
          </p:txBody>
        </p:sp>
      </p:grpSp>
      <p:sp>
        <p:nvSpPr>
          <p:cNvPr id="26" name="TextBox 25">
            <a:extLst>
              <a:ext uri="{FF2B5EF4-FFF2-40B4-BE49-F238E27FC236}">
                <a16:creationId xmlns:a16="http://schemas.microsoft.com/office/drawing/2014/main" id="{10B99038-30E4-47E0-8BE6-D1F511039EC5}"/>
              </a:ext>
            </a:extLst>
          </p:cNvPr>
          <p:cNvSpPr txBox="1"/>
          <p:nvPr/>
        </p:nvSpPr>
        <p:spPr>
          <a:xfrm>
            <a:off x="6171739" y="1889621"/>
            <a:ext cx="22441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200" dirty="0">
                <a:solidFill>
                  <a:srgbClr val="000000"/>
                </a:solidFill>
                <a:hlinkClick r:id="rId4"/>
              </a:rPr>
              <a:t>https://youtu.be/h24RrJZaQ80</a:t>
            </a:r>
            <a:endParaRPr kumimoji="0" lang="en-US" sz="1200" b="0" i="0" u="none" strike="noStrike" cap="none" spc="0" normalizeH="0" baseline="0" dirty="0">
              <a:ln>
                <a:noFill/>
              </a:ln>
              <a:solidFill>
                <a:srgbClr val="000000"/>
              </a:solidFill>
              <a:effectLst/>
              <a:uFillTx/>
              <a:sym typeface="Arial"/>
            </a:endParaRPr>
          </a:p>
        </p:txBody>
      </p:sp>
      <p:pic>
        <p:nvPicPr>
          <p:cNvPr id="15" name="Picture 14">
            <a:extLst>
              <a:ext uri="{FF2B5EF4-FFF2-40B4-BE49-F238E27FC236}">
                <a16:creationId xmlns:a16="http://schemas.microsoft.com/office/drawing/2014/main" id="{F97635E4-3A7B-4341-95D2-EBB009871609}"/>
              </a:ext>
            </a:extLst>
          </p:cNvPr>
          <p:cNvPicPr>
            <a:picLocks noChangeAspect="1"/>
          </p:cNvPicPr>
          <p:nvPr/>
        </p:nvPicPr>
        <p:blipFill>
          <a:blip r:embed="rId5"/>
          <a:stretch>
            <a:fillRect/>
          </a:stretch>
        </p:blipFill>
        <p:spPr>
          <a:xfrm>
            <a:off x="5939031" y="573370"/>
            <a:ext cx="2431138" cy="1293083"/>
          </a:xfrm>
          <a:prstGeom prst="rect">
            <a:avLst/>
          </a:prstGeom>
        </p:spPr>
      </p:pic>
      <p:sp>
        <p:nvSpPr>
          <p:cNvPr id="5" name="Slide Number Placeholder 4">
            <a:extLst>
              <a:ext uri="{FF2B5EF4-FFF2-40B4-BE49-F238E27FC236}">
                <a16:creationId xmlns:a16="http://schemas.microsoft.com/office/drawing/2014/main" id="{EF2D7194-B899-4FE9-8EBD-EF7E516672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14753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4E1E0-FF76-4480-A9FC-25D5B0C9D584}"/>
              </a:ext>
            </a:extLst>
          </p:cNvPr>
          <p:cNvSpPr>
            <a:spLocks noGrp="1"/>
          </p:cNvSpPr>
          <p:nvPr>
            <p:ph type="title"/>
          </p:nvPr>
        </p:nvSpPr>
        <p:spPr>
          <a:xfrm>
            <a:off x="57675" y="70892"/>
            <a:ext cx="9039600" cy="569356"/>
          </a:xfrm>
        </p:spPr>
        <p:txBody>
          <a:bodyPr/>
          <a:lstStyle/>
          <a:p>
            <a:r>
              <a:rPr lang="en-US" dirty="0"/>
              <a:t>Important: A mode propagated is not longer a mode</a:t>
            </a:r>
            <a:endParaRPr lang="en-GB" dirty="0"/>
          </a:p>
        </p:txBody>
      </p:sp>
      <p:sp>
        <p:nvSpPr>
          <p:cNvPr id="6" name="Shape 288">
            <a:extLst>
              <a:ext uri="{FF2B5EF4-FFF2-40B4-BE49-F238E27FC236}">
                <a16:creationId xmlns:a16="http://schemas.microsoft.com/office/drawing/2014/main" id="{294D9F03-58E9-43E0-8746-708FBFF01BC8}"/>
              </a:ext>
            </a:extLst>
          </p:cNvPr>
          <p:cNvSpPr/>
          <p:nvPr/>
        </p:nvSpPr>
        <p:spPr>
          <a:xfrm>
            <a:off x="57674" y="565688"/>
            <a:ext cx="8236804" cy="3506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p:sp>
        <p:nvSpPr>
          <p:cNvPr id="17" name="Shape 299">
            <a:extLst>
              <a:ext uri="{FF2B5EF4-FFF2-40B4-BE49-F238E27FC236}">
                <a16:creationId xmlns:a16="http://schemas.microsoft.com/office/drawing/2014/main" id="{9137D2CE-6E94-452C-A39A-2096BF65E98A}"/>
              </a:ext>
            </a:extLst>
          </p:cNvPr>
          <p:cNvSpPr/>
          <p:nvPr/>
        </p:nvSpPr>
        <p:spPr>
          <a:xfrm>
            <a:off x="471383" y="4147822"/>
            <a:ext cx="8021265" cy="350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lvl="0"/>
            <a:r>
              <a:t> </a:t>
            </a:r>
          </a:p>
        </p:txBody>
      </p:sp>
      <mc:AlternateContent xmlns:mc="http://schemas.openxmlformats.org/markup-compatibility/2006" xmlns:a14="http://schemas.microsoft.com/office/drawing/2010/main">
        <mc:Choice Requires="a14">
          <p:sp>
            <p:nvSpPr>
              <p:cNvPr id="19" name="Shape 301">
                <a:extLst>
                  <a:ext uri="{FF2B5EF4-FFF2-40B4-BE49-F238E27FC236}">
                    <a16:creationId xmlns:a16="http://schemas.microsoft.com/office/drawing/2014/main" id="{19D7E543-FCE5-403A-9D9E-6DC54C22CD03}"/>
                  </a:ext>
                </a:extLst>
              </p:cNvPr>
              <p:cNvSpPr/>
              <p:nvPr/>
            </p:nvSpPr>
            <p:spPr>
              <a:xfrm>
                <a:off x="105712" y="751508"/>
                <a:ext cx="8236802" cy="42473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a:lvl1pPr>
              </a:lstStyle>
              <a:p>
                <a:pPr lvl="0">
                  <a:defRPr sz="1800"/>
                </a:pPr>
                <a:r>
                  <a:rPr lang="en-US" sz="1800" dirty="0">
                    <a:solidFill>
                      <a:schemeClr val="tx1"/>
                    </a:solidFill>
                  </a:rPr>
                  <a:t>Each mode propagate like a </a:t>
                </a:r>
                <a:r>
                  <a:rPr lang="en-US" sz="1800" dirty="0" err="1">
                    <a:solidFill>
                      <a:schemeClr val="tx1"/>
                    </a:solidFill>
                  </a:rPr>
                  <a:t>wavefront</a:t>
                </a:r>
                <a:r>
                  <a:rPr lang="en-US" sz="1800" dirty="0">
                    <a:solidFill>
                      <a:schemeClr val="tx1"/>
                    </a:solidFill>
                  </a:rPr>
                  <a:t> so one can build the CSD at any point by propagating the modes to that point:</a:t>
                </a: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b="0" dirty="0">
                    <a:solidFill>
                      <a:schemeClr val="tx1"/>
                    </a:solidFill>
                  </a:rPr>
                  <a:t>At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𝑦</m:t>
                        </m:r>
                      </m:e>
                      <m:sub>
                        <m:r>
                          <a:rPr lang="en-US" sz="1800" b="0" i="1" smtClean="0">
                            <a:solidFill>
                              <a:schemeClr val="tx1"/>
                            </a:solidFill>
                            <a:latin typeface="Cambria Math" panose="02040503050406030204" pitchFamily="18" charset="0"/>
                          </a:rPr>
                          <m:t>2</m:t>
                        </m:r>
                      </m:sub>
                    </m:sSub>
                    <m:r>
                      <a:rPr lang="en-US" sz="1800" b="0" i="1" smtClean="0">
                        <a:solidFill>
                          <a:schemeClr val="tx1"/>
                        </a:solidFill>
                        <a:latin typeface="Cambria Math" panose="02040503050406030204" pitchFamily="18" charset="0"/>
                      </a:rPr>
                      <m:t>)=</m:t>
                    </m:r>
                    <m:nary>
                      <m:naryPr>
                        <m:chr m:val="∑"/>
                        <m:subHide m:val="on"/>
                        <m:supHide m:val="on"/>
                        <m:ctrlPr>
                          <a:rPr lang="en-US" sz="1800" b="0" i="1" smtClean="0">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b="0" i="1" smtClean="0">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rPr>
                          <m:t>∗</m:t>
                        </m:r>
                      </m:sup>
                    </m:sSup>
                    <m:r>
                      <a:rPr lang="en-US" sz="1800" b="0" i="1" smtClean="0">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b="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indent="-285750">
                  <a:buFont typeface="Arial" panose="020B0604020202020204" pitchFamily="34" charset="0"/>
                  <a:buChar char="•"/>
                  <a:defRPr sz="1800"/>
                </a:pPr>
                <a:r>
                  <a:rPr lang="en-US" sz="1800" dirty="0">
                    <a:solidFill>
                      <a:schemeClr val="tx1"/>
                    </a:solidFill>
                  </a:rPr>
                  <a:t>Propagate modes at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 </m:t>
                    </m:r>
                  </m:oMath>
                </a14:m>
                <a:r>
                  <a:rPr lang="en-US" sz="1800" dirty="0">
                    <a:solidFill>
                      <a:schemeClr val="tx1"/>
                    </a:solidFill>
                  </a:rPr>
                  <a:t>to another point </a:t>
                </a:r>
                <a14:m>
                  <m:oMath xmlns:m="http://schemas.openxmlformats.org/officeDocument/2006/math">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b="0" i="1" smtClean="0">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m:rPr>
                        <m:sty m:val="p"/>
                      </m:rPr>
                      <a:rPr lang="el-GR" sz="1800" i="1">
                        <a:solidFill>
                          <a:schemeClr val="tx1"/>
                        </a:solidFill>
                        <a:latin typeface="Cambria Math" panose="02040503050406030204" pitchFamily="18" charset="0"/>
                        <a:ea typeface="Cambria Math" panose="02040503050406030204" pitchFamily="18" charset="0"/>
                      </a:rPr>
                      <m:t>Φ</m:t>
                    </m:r>
                    <m:r>
                      <a:rPr lang="el-GR" sz="1800" i="1" smtClean="0">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Build the propagated CDS: </a:t>
                </a:r>
                <a14:m>
                  <m:oMath xmlns:m="http://schemas.openxmlformats.org/officeDocument/2006/math">
                    <m:r>
                      <a:rPr lang="en-US" sz="1800" i="1">
                        <a:solidFill>
                          <a:schemeClr val="tx1"/>
                        </a:solidFill>
                        <a:latin typeface="Cambria Math" panose="02040503050406030204" pitchFamily="18" charset="0"/>
                      </a:rPr>
                      <m:t>𝑊</m:t>
                    </m:r>
                    <m:r>
                      <a:rPr lang="en-US" sz="1800" b="0" i="1" smtClean="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oMath>
                </a14:m>
                <a:r>
                  <a:rPr lang="en-US" sz="1800" dirty="0">
                    <a:solidFill>
                      <a:schemeClr val="tx1"/>
                    </a:solidFill>
                  </a:rPr>
                  <a:t> </a:t>
                </a:r>
                <a14:m>
                  <m:oMath xmlns:m="http://schemas.openxmlformats.org/officeDocument/2006/math">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rPr>
                      <m:t>)=</m:t>
                    </m:r>
                    <m:nary>
                      <m:naryPr>
                        <m:chr m:val="∑"/>
                        <m:subHide m:val="on"/>
                        <m:supHide m:val="on"/>
                        <m:ctrlPr>
                          <a:rPr lang="en-US" sz="1800" i="1">
                            <a:solidFill>
                              <a:schemeClr val="tx1"/>
                            </a:solidFill>
                            <a:latin typeface="Cambria Math" panose="02040503050406030204" pitchFamily="18" charset="0"/>
                          </a:rPr>
                        </m:ctrlPr>
                      </m:naryPr>
                      <m:sub/>
                      <m:sup/>
                      <m:e>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ea typeface="Cambria Math" panose="02040503050406030204" pitchFamily="18" charset="0"/>
                              </a:rPr>
                              <m:t>𝜑</m:t>
                            </m:r>
                          </m:e>
                          <m:sub>
                            <m:r>
                              <a:rPr lang="en-US" sz="1800" i="1">
                                <a:solidFill>
                                  <a:srgbClr val="FF0000"/>
                                </a:solidFill>
                                <a:latin typeface="Cambria Math" panose="02040503050406030204" pitchFamily="18" charset="0"/>
                              </a:rPr>
                              <m:t>𝑖</m:t>
                            </m:r>
                          </m:sub>
                        </m:sSub>
                      </m:e>
                    </m:nary>
                    <m:sSup>
                      <m:sSupPr>
                        <m:ctrlPr>
                          <a:rPr lang="en-US" sz="1800" i="1">
                            <a:solidFill>
                              <a:schemeClr val="tx1"/>
                            </a:solidFill>
                            <a:latin typeface="Cambria Math" panose="02040503050406030204" pitchFamily="18" charset="0"/>
                          </a:rPr>
                        </m:ctrlPr>
                      </m:sSupPr>
                      <m:e>
                        <m:r>
                          <m:rPr>
                            <m:sty m:val="p"/>
                          </m:rPr>
                          <a:rPr lang="el-GR" sz="1800" i="1">
                            <a:solidFill>
                              <a:schemeClr val="tx1"/>
                            </a:solidFill>
                            <a:latin typeface="Cambria Math" panose="02040503050406030204" pitchFamily="18" charset="0"/>
                            <a:ea typeface="Cambria Math" panose="02040503050406030204" pitchFamily="18" charset="0"/>
                          </a:rPr>
                          <m:t>Φ</m:t>
                        </m:r>
                      </m:e>
                      <m:sup>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rPr>
                          <m:t>∗</m:t>
                        </m:r>
                      </m:sup>
                    </m:sSup>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1</m:t>
                        </m:r>
                      </m:sub>
                    </m:sSub>
                    <m:r>
                      <a:rPr lang="en-US" sz="1800" i="1">
                        <a:solidFill>
                          <a:schemeClr val="tx1"/>
                        </a:solidFill>
                        <a:latin typeface="Cambria Math" panose="02040503050406030204" pitchFamily="18" charset="0"/>
                        <a:ea typeface="Cambria Math" panose="02040503050406030204" pitchFamily="18" charset="0"/>
                      </a:rPr>
                      <m:t>)</m:t>
                    </m:r>
                    <m:r>
                      <m:rPr>
                        <m:sty m:val="p"/>
                      </m:rPr>
                      <a:rPr lang="el-GR" sz="1800" i="1">
                        <a:solidFill>
                          <a:schemeClr val="tx1"/>
                        </a:solidFill>
                        <a:latin typeface="Cambria Math" panose="02040503050406030204" pitchFamily="18" charset="0"/>
                        <a:ea typeface="Cambria Math" panose="02040503050406030204" pitchFamily="18" charset="0"/>
                      </a:rPr>
                      <m:t>Φ</m:t>
                    </m:r>
                    <m:r>
                      <a:rPr lang="en-US" sz="1800" b="0" i="1" smtClean="0">
                        <a:solidFill>
                          <a:schemeClr val="tx1"/>
                        </a:solidFill>
                        <a:latin typeface="Cambria Math" panose="02040503050406030204" pitchFamily="18" charset="0"/>
                        <a:ea typeface="Cambria Math" panose="02040503050406030204" pitchFamily="18" charset="0"/>
                      </a:rPr>
                      <m:t>′</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2</m:t>
                        </m:r>
                      </m:sub>
                    </m:sSub>
                    <m:r>
                      <m:rPr>
                        <m:nor/>
                      </m:rPr>
                      <a:rPr lang="en-US" sz="1800" dirty="0">
                        <a:solidFill>
                          <a:schemeClr val="tx1"/>
                        </a:solidFill>
                      </a:rPr>
                      <m:t> </m:t>
                    </m:r>
                    <m:r>
                      <a:rPr lang="en-US" sz="1800" i="1">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𝑦</m:t>
                        </m:r>
                      </m:e>
                      <m:sub>
                        <m:r>
                          <a:rPr lang="en-US" sz="1800" i="1">
                            <a:solidFill>
                              <a:schemeClr val="tx1"/>
                            </a:solidFill>
                            <a:latin typeface="Cambria Math" panose="02040503050406030204" pitchFamily="18" charset="0"/>
                          </a:rPr>
                          <m:t>2</m:t>
                        </m:r>
                      </m:sub>
                    </m:sSub>
                    <m:r>
                      <a:rPr lang="en-US" sz="1800" i="1">
                        <a:solidFill>
                          <a:schemeClr val="tx1"/>
                        </a:solidFill>
                        <a:latin typeface="Cambria Math" panose="02040503050406030204" pitchFamily="18" charset="0"/>
                        <a:ea typeface="Cambria Math" panose="02040503050406030204" pitchFamily="18" charset="0"/>
                      </a:rPr>
                      <m:t>)</m:t>
                    </m:r>
                  </m:oMath>
                </a14:m>
                <a:endParaRPr lang="en-US" sz="1800" dirty="0">
                  <a:solidFill>
                    <a:schemeClr val="tx1"/>
                  </a:solidFill>
                </a:endParaRPr>
              </a:p>
              <a:p>
                <a:pPr lvl="0">
                  <a:defRPr sz="1800"/>
                </a:pP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Note that </a:t>
                </a:r>
                <a14:m>
                  <m:oMath xmlns:m="http://schemas.openxmlformats.org/officeDocument/2006/math">
                    <m:r>
                      <m:rPr>
                        <m:sty m:val="p"/>
                      </m:rPr>
                      <a:rPr lang="el-GR" sz="1800" i="1" smtClean="0">
                        <a:solidFill>
                          <a:srgbClr val="FF0000"/>
                        </a:solidFill>
                        <a:latin typeface="Cambria Math" panose="02040503050406030204" pitchFamily="18" charset="0"/>
                        <a:ea typeface="Cambria Math" panose="02040503050406030204" pitchFamily="18" charset="0"/>
                      </a:rPr>
                      <m:t>Φ</m:t>
                    </m:r>
                    <m:r>
                      <a:rPr lang="en-US" sz="1800" i="1">
                        <a:solidFill>
                          <a:srgbClr val="FF0000"/>
                        </a:solidFill>
                        <a:latin typeface="Cambria Math" panose="02040503050406030204" pitchFamily="18" charset="0"/>
                        <a:ea typeface="Cambria Math" panose="02040503050406030204" pitchFamily="18" charset="0"/>
                      </a:rPr>
                      <m:t>′ </m:t>
                    </m:r>
                  </m:oMath>
                </a14:m>
                <a:r>
                  <a:rPr lang="en-US" sz="1800" dirty="0">
                    <a:solidFill>
                      <a:srgbClr val="FF0000"/>
                    </a:solidFill>
                  </a:rPr>
                  <a:t> are not modes </a:t>
                </a:r>
                <a:r>
                  <a:rPr lang="en-US" sz="1800" dirty="0">
                    <a:solidFill>
                      <a:schemeClr val="tx1"/>
                    </a:solidFill>
                  </a:rPr>
                  <a:t>as they are not longer orthonormal (they have been cropped and transformed)</a:t>
                </a:r>
                <a:br>
                  <a:rPr lang="en-US" sz="1800" dirty="0">
                    <a:solidFill>
                      <a:schemeClr val="tx1"/>
                    </a:solidFill>
                  </a:rPr>
                </a:br>
                <a:endParaRPr lang="en-US" sz="1800" dirty="0">
                  <a:solidFill>
                    <a:schemeClr val="tx1"/>
                  </a:solidFill>
                </a:endParaRPr>
              </a:p>
              <a:p>
                <a:pPr marL="285750" lvl="0" indent="-285750">
                  <a:buFont typeface="Arial" panose="020B0604020202020204" pitchFamily="34" charset="0"/>
                  <a:buChar char="•"/>
                  <a:defRPr sz="1800"/>
                </a:pPr>
                <a:r>
                  <a:rPr lang="en-US" sz="1800" dirty="0">
                    <a:solidFill>
                      <a:schemeClr val="tx1"/>
                    </a:solidFill>
                  </a:rPr>
                  <a:t>We do again a CMD of </a:t>
                </a:r>
                <a14:m>
                  <m:oMath xmlns:m="http://schemas.openxmlformats.org/officeDocument/2006/math">
                    <m:r>
                      <a:rPr lang="en-US" sz="1800" i="1">
                        <a:solidFill>
                          <a:schemeClr val="tx1"/>
                        </a:solidFill>
                        <a:latin typeface="Cambria Math" panose="02040503050406030204" pitchFamily="18" charset="0"/>
                      </a:rPr>
                      <m:t>𝑊</m:t>
                    </m:r>
                    <m:r>
                      <a:rPr lang="en-US" sz="1800" i="1">
                        <a:solidFill>
                          <a:schemeClr val="tx1"/>
                        </a:solidFill>
                        <a:latin typeface="Cambria Math" panose="02040503050406030204" pitchFamily="18" charset="0"/>
                      </a:rPr>
                      <m:t>′</m:t>
                    </m:r>
                  </m:oMath>
                </a14:m>
                <a:r>
                  <a:rPr lang="en-US" sz="1800" dirty="0">
                    <a:solidFill>
                      <a:schemeClr val="tx1"/>
                    </a:solidFill>
                  </a:rPr>
                  <a:t> to compute the new eigenvalues and eigenvectors and therefore the new CF.</a:t>
                </a:r>
              </a:p>
              <a:p>
                <a:pPr lvl="0">
                  <a:defRPr sz="1800"/>
                </a:pPr>
                <a:endParaRPr sz="1800" dirty="0">
                  <a:solidFill>
                    <a:srgbClr val="FF0000"/>
                  </a:solidFill>
                </a:endParaRPr>
              </a:p>
            </p:txBody>
          </p:sp>
        </mc:Choice>
        <mc:Fallback xmlns="">
          <p:sp>
            <p:nvSpPr>
              <p:cNvPr id="19" name="Shape 301">
                <a:extLst>
                  <a:ext uri="{FF2B5EF4-FFF2-40B4-BE49-F238E27FC236}">
                    <a16:creationId xmlns:a16="http://schemas.microsoft.com/office/drawing/2014/main" id="{19D7E543-FCE5-403A-9D9E-6DC54C22CD03}"/>
                  </a:ext>
                </a:extLst>
              </p:cNvPr>
              <p:cNvSpPr>
                <a:spLocks noRot="1" noChangeAspect="1" noMove="1" noResize="1" noEditPoints="1" noAdjustHandles="1" noChangeArrowheads="1" noChangeShapeType="1" noTextEdit="1"/>
              </p:cNvSpPr>
              <p:nvPr/>
            </p:nvSpPr>
            <p:spPr>
              <a:xfrm>
                <a:off x="105712" y="751508"/>
                <a:ext cx="8236802" cy="4247317"/>
              </a:xfrm>
              <a:prstGeom prst="rect">
                <a:avLst/>
              </a:prstGeom>
              <a:blipFill>
                <a:blip r:embed="rId2"/>
                <a:stretch>
                  <a:fillRect l="-1183" t="-717" r="-1405"/>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9A7DD59-67E7-4C4F-AA6E-0A0E0CDAD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15454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cap="none" dirty="0"/>
              <a:t>Transport of coherence in a Beamline</a:t>
            </a:r>
            <a:endParaRPr lang="en-GB" sz="2160" cap="none" dirty="0"/>
          </a:p>
        </p:txBody>
      </p:sp>
      <p:sp>
        <p:nvSpPr>
          <p:cNvPr id="9" name="TextBox 8"/>
          <p:cNvSpPr txBox="1"/>
          <p:nvPr/>
        </p:nvSpPr>
        <p:spPr>
          <a:xfrm>
            <a:off x="533816" y="813997"/>
            <a:ext cx="7039802" cy="3083921"/>
          </a:xfrm>
          <a:prstGeom prst="rect">
            <a:avLst/>
          </a:prstGeom>
          <a:noFill/>
        </p:spPr>
        <p:txBody>
          <a:bodyPr wrap="square" rtlCol="0">
            <a:spAutoFit/>
          </a:bodyPr>
          <a:lstStyle/>
          <a:p>
            <a:pPr defTabSz="822960">
              <a:buClrTx/>
            </a:pPr>
            <a:r>
              <a:rPr lang="en-US" sz="1620" kern="1200" dirty="0">
                <a:solidFill>
                  <a:srgbClr val="002692"/>
                </a:solidFill>
                <a:ea typeface="+mn-ea"/>
                <a:cs typeface="+mn-cs"/>
              </a:rPr>
              <a:t>Outline:</a:t>
            </a:r>
          </a:p>
          <a:p>
            <a:pPr defTabSz="822960">
              <a:buClrTx/>
            </a:pP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What is WOFRY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Basics of Partial Coherence in SR </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Introduction to Coherent Mode Decomposition with 2D and 1D </a:t>
            </a:r>
            <a:r>
              <a:rPr lang="en-US" sz="1620" kern="1200" dirty="0" err="1">
                <a:solidFill>
                  <a:srgbClr val="002692"/>
                </a:solidFill>
                <a:ea typeface="+mn-ea"/>
                <a:cs typeface="+mn-cs"/>
              </a:rPr>
              <a:t>wavefronts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ea typeface="+mn-ea"/>
                <a:cs typeface="+mn-cs"/>
              </a:rPr>
              <a:t>Examples</a:t>
            </a:r>
            <a:br>
              <a:rPr lang="en-US" sz="1620" kern="1200" dirty="0">
                <a:solidFill>
                  <a:srgbClr val="002692"/>
                </a:solidFill>
                <a:ea typeface="+mn-ea"/>
                <a:cs typeface="+mn-cs"/>
              </a:rPr>
            </a:br>
            <a:endParaRPr lang="en-US" sz="1620" kern="1200" dirty="0">
              <a:solidFill>
                <a:srgbClr val="002692"/>
              </a:solidFill>
              <a:ea typeface="+mn-ea"/>
              <a:cs typeface="+mn-cs"/>
            </a:endParaRPr>
          </a:p>
          <a:p>
            <a:pPr marL="257175" indent="-257175" defTabSz="822960">
              <a:buClrTx/>
              <a:buFont typeface="Wingdings" panose="05000000000000000000" pitchFamily="2" charset="2"/>
              <a:buChar char="§"/>
            </a:pPr>
            <a:r>
              <a:rPr lang="en-US" sz="1620" kern="1200" dirty="0">
                <a:solidFill>
                  <a:srgbClr val="002692"/>
                </a:solidFill>
              </a:rPr>
              <a:t>Gallery of results </a:t>
            </a:r>
            <a:endParaRPr lang="en-US" sz="1620" kern="1200" dirty="0">
              <a:solidFill>
                <a:srgbClr val="002692"/>
              </a:solidFill>
              <a:ea typeface="+mn-ea"/>
              <a:cs typeface="+mn-cs"/>
            </a:endParaRPr>
          </a:p>
        </p:txBody>
      </p:sp>
      <p:sp>
        <p:nvSpPr>
          <p:cNvPr id="3" name="Slide Number Placeholder 2">
            <a:extLst>
              <a:ext uri="{FF2B5EF4-FFF2-40B4-BE49-F238E27FC236}">
                <a16:creationId xmlns:a16="http://schemas.microsoft.com/office/drawing/2014/main" id="{239B1763-2312-42AC-91AD-F8A4BE5385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08376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BE59A0-71DE-49CB-8FFC-1D76EF1B5052}"/>
              </a:ext>
            </a:extLst>
          </p:cNvPr>
          <p:cNvSpPr>
            <a:spLocks noGrp="1"/>
          </p:cNvSpPr>
          <p:nvPr>
            <p:ph type="title"/>
          </p:nvPr>
        </p:nvSpPr>
        <p:spPr>
          <a:xfrm>
            <a:off x="57675" y="62425"/>
            <a:ext cx="9039600" cy="615523"/>
          </a:xfrm>
        </p:spPr>
        <p:txBody>
          <a:bodyPr/>
          <a:lstStyle/>
          <a:p>
            <a:r>
              <a:rPr lang="en-US" sz="2800" dirty="0"/>
              <a:t>Coherent Fraction (partial coherence)</a:t>
            </a:r>
            <a:endParaRPr lang="en-GB" dirty="0"/>
          </a:p>
        </p:txBody>
      </p:sp>
      <p:sp>
        <p:nvSpPr>
          <p:cNvPr id="4" name="TextBox 3">
            <a:extLst>
              <a:ext uri="{FF2B5EF4-FFF2-40B4-BE49-F238E27FC236}">
                <a16:creationId xmlns:a16="http://schemas.microsoft.com/office/drawing/2014/main" id="{04CA94EE-B01B-43D2-BEAE-8DF52E0B3267}"/>
              </a:ext>
            </a:extLst>
          </p:cNvPr>
          <p:cNvSpPr txBox="1"/>
          <p:nvPr/>
        </p:nvSpPr>
        <p:spPr>
          <a:xfrm>
            <a:off x="493242" y="510816"/>
            <a:ext cx="8157516" cy="4524315"/>
          </a:xfrm>
          <a:prstGeom prst="rect">
            <a:avLst/>
          </a:prstGeom>
          <a:noFill/>
        </p:spPr>
        <p:txBody>
          <a:bodyPr wrap="square" rtlCol="0">
            <a:spAutoFit/>
          </a:bodyPr>
          <a:lstStyle/>
          <a:p>
            <a:endParaRPr lang="en-US" dirty="0">
              <a:solidFill>
                <a:srgbClr val="002692"/>
              </a:solidFill>
            </a:endParaRPr>
          </a:p>
          <a:p>
            <a:pPr marL="285750" indent="-285750">
              <a:buFont typeface="Wingdings" panose="05000000000000000000" pitchFamily="2" charset="2"/>
              <a:buChar char="§"/>
            </a:pPr>
            <a:r>
              <a:rPr lang="en-US" dirty="0">
                <a:solidFill>
                  <a:srgbClr val="002692"/>
                </a:solidFill>
              </a:rPr>
              <a:t>CF: Ratio of the good photons (coherent) over the total amount of photons</a:t>
            </a:r>
          </a:p>
          <a:p>
            <a:pPr marL="285750" indent="-285750">
              <a:buFont typeface="Wingdings" panose="05000000000000000000" pitchFamily="2" charset="2"/>
              <a:buChar char="§"/>
            </a:pPr>
            <a:r>
              <a:rPr lang="en-US" dirty="0">
                <a:solidFill>
                  <a:srgbClr val="002692"/>
                </a:solidFill>
              </a:rPr>
              <a:t>CF=1 for a coherent source and 0 for an incoherent one</a:t>
            </a:r>
          </a:p>
          <a:p>
            <a:pPr marL="285750" indent="-285750">
              <a:buFont typeface="Wingdings" panose="05000000000000000000" pitchFamily="2" charset="2"/>
              <a:buChar char="§"/>
            </a:pPr>
            <a:r>
              <a:rPr lang="en-US" dirty="0">
                <a:solidFill>
                  <a:srgbClr val="002692"/>
                </a:solidFill>
              </a:rPr>
              <a:t>Beams are treated with:</a:t>
            </a:r>
          </a:p>
          <a:p>
            <a:pPr marL="742950" lvl="1" indent="-285750">
              <a:buFont typeface="Wingdings" panose="05000000000000000000" pitchFamily="2" charset="2"/>
              <a:buChar char="§"/>
            </a:pPr>
            <a:r>
              <a:rPr lang="en-US" dirty="0">
                <a:solidFill>
                  <a:srgbClr val="002692"/>
                </a:solidFill>
              </a:rPr>
              <a:t>“wave optics” if they are coherent</a:t>
            </a:r>
          </a:p>
          <a:p>
            <a:pPr marL="742950" lvl="1" indent="-285750">
              <a:buFont typeface="Wingdings" panose="05000000000000000000" pitchFamily="2" charset="2"/>
              <a:buChar char="§"/>
            </a:pPr>
            <a:r>
              <a:rPr lang="en-US" dirty="0">
                <a:solidFill>
                  <a:srgbClr val="002692"/>
                </a:solidFill>
              </a:rPr>
              <a:t>“ray tracing” if they are incoherent</a:t>
            </a:r>
          </a:p>
          <a:p>
            <a:pPr marL="742950" lvl="1" indent="-285750">
              <a:buFont typeface="Wingdings" panose="05000000000000000000" pitchFamily="2" charset="2"/>
              <a:buChar char="§"/>
            </a:pPr>
            <a:r>
              <a:rPr lang="en-US" dirty="0">
                <a:solidFill>
                  <a:srgbClr val="002692"/>
                </a:solidFill>
              </a:rPr>
              <a:t>“coherent mode decomposition”</a:t>
            </a:r>
            <a:r>
              <a:rPr lang="en-US" baseline="30000" dirty="0">
                <a:solidFill>
                  <a:srgbClr val="002692"/>
                </a:solidFill>
              </a:rPr>
              <a:t>1 </a:t>
            </a:r>
            <a:r>
              <a:rPr lang="en-US" dirty="0">
                <a:solidFill>
                  <a:srgbClr val="002692"/>
                </a:solidFill>
              </a:rPr>
              <a:t>if they are partially coherent </a:t>
            </a:r>
          </a:p>
          <a:p>
            <a:pPr marL="285750" indent="-285750">
              <a:buFont typeface="Wingdings" panose="05000000000000000000" pitchFamily="2" charset="2"/>
              <a:buChar char="§"/>
            </a:pPr>
            <a:r>
              <a:rPr lang="en-US" dirty="0">
                <a:solidFill>
                  <a:srgbClr val="002692"/>
                </a:solidFill>
              </a:rPr>
              <a:t>The CF can be calculated:</a:t>
            </a:r>
          </a:p>
          <a:p>
            <a:pPr marL="800100" lvl="1" indent="-342900">
              <a:buFont typeface="+mj-lt"/>
              <a:buAutoNum type="arabicPeriod"/>
            </a:pPr>
            <a:r>
              <a:rPr lang="en-US" dirty="0">
                <a:solidFill>
                  <a:srgbClr val="002692"/>
                </a:solidFill>
              </a:rPr>
              <a:t>From the ratio of the phase space: “coherent source” / “actual source”</a:t>
            </a:r>
          </a:p>
          <a:p>
            <a:pPr marL="800100" lvl="1" indent="-342900">
              <a:buFont typeface="+mj-lt"/>
              <a:buAutoNum type="arabicPeriod"/>
            </a:pPr>
            <a:r>
              <a:rPr lang="en-US" dirty="0">
                <a:solidFill>
                  <a:srgbClr val="002692"/>
                </a:solidFill>
              </a:rPr>
              <a:t>Occupation of the first coherent mode </a:t>
            </a:r>
          </a:p>
          <a:p>
            <a:pPr marL="285750" indent="-285750">
              <a:buFont typeface="Wingdings" panose="05000000000000000000" pitchFamily="2" charset="2"/>
              <a:buChar char="§"/>
            </a:pPr>
            <a:r>
              <a:rPr lang="en-US" dirty="0">
                <a:solidFill>
                  <a:srgbClr val="002692"/>
                </a:solidFill>
              </a:rPr>
              <a:t>Consequences:</a:t>
            </a:r>
          </a:p>
          <a:p>
            <a:pPr marL="742950" lvl="1" indent="-285750">
              <a:buFont typeface="Wingdings" panose="05000000000000000000" pitchFamily="2" charset="2"/>
              <a:buChar char="§"/>
            </a:pPr>
            <a:r>
              <a:rPr lang="en-US" dirty="0">
                <a:solidFill>
                  <a:srgbClr val="002692"/>
                </a:solidFill>
              </a:rPr>
              <a:t>Storage ring with zero emittance has CF=1 (Diffraction Limited Storage Ring) </a:t>
            </a:r>
          </a:p>
          <a:p>
            <a:pPr marL="742950" lvl="1" indent="-285750">
              <a:buFont typeface="Wingdings" panose="05000000000000000000" pitchFamily="2" charset="2"/>
              <a:buChar char="§"/>
            </a:pPr>
            <a:r>
              <a:rPr lang="en-US" dirty="0">
                <a:solidFill>
                  <a:srgbClr val="002692"/>
                </a:solidFill>
              </a:rPr>
              <a:t>Small emittance implies better coherence</a:t>
            </a:r>
          </a:p>
          <a:p>
            <a:pPr marL="742950" lvl="1" indent="-285750">
              <a:buFont typeface="Wingdings" panose="05000000000000000000" pitchFamily="2" charset="2"/>
              <a:buChar char="§"/>
            </a:pPr>
            <a:r>
              <a:rPr lang="en-US" dirty="0">
                <a:solidFill>
                  <a:srgbClr val="002692"/>
                </a:solidFill>
              </a:rPr>
              <a:t>CF decreases when photon energy increases</a:t>
            </a:r>
          </a:p>
          <a:p>
            <a:pPr marL="285750" indent="-285750">
              <a:buFont typeface="Wingdings" panose="05000000000000000000" pitchFamily="2" charset="2"/>
              <a:buChar char="§"/>
            </a:pPr>
            <a:r>
              <a:rPr lang="en-US" dirty="0">
                <a:solidFill>
                  <a:srgbClr val="002692"/>
                </a:solidFill>
              </a:rPr>
              <a:t>It was CF~10</a:t>
            </a:r>
            <a:r>
              <a:rPr lang="en-US" baseline="30000" dirty="0">
                <a:solidFill>
                  <a:srgbClr val="002692"/>
                </a:solidFill>
              </a:rPr>
              <a:t>-3</a:t>
            </a:r>
            <a:r>
              <a:rPr lang="en-US" dirty="0">
                <a:solidFill>
                  <a:srgbClr val="002692"/>
                </a:solidFill>
              </a:rPr>
              <a:t>, 10</a:t>
            </a:r>
            <a:r>
              <a:rPr lang="en-US" baseline="30000" dirty="0">
                <a:solidFill>
                  <a:srgbClr val="002692"/>
                </a:solidFill>
              </a:rPr>
              <a:t>-4</a:t>
            </a:r>
            <a:r>
              <a:rPr lang="en-US" dirty="0">
                <a:solidFill>
                  <a:srgbClr val="002692"/>
                </a:solidFill>
              </a:rPr>
              <a:t> for ESRF1 and CF~10</a:t>
            </a:r>
            <a:r>
              <a:rPr lang="en-US" baseline="30000" dirty="0">
                <a:solidFill>
                  <a:srgbClr val="002692"/>
                </a:solidFill>
              </a:rPr>
              <a:t>-2</a:t>
            </a:r>
            <a:r>
              <a:rPr lang="en-US" dirty="0">
                <a:solidFill>
                  <a:srgbClr val="002692"/>
                </a:solidFill>
              </a:rPr>
              <a:t> FOR EBS</a:t>
            </a:r>
          </a:p>
        </p:txBody>
      </p:sp>
      <p:pic>
        <p:nvPicPr>
          <p:cNvPr id="5" name="Picture 4">
            <a:extLst>
              <a:ext uri="{FF2B5EF4-FFF2-40B4-BE49-F238E27FC236}">
                <a16:creationId xmlns:a16="http://schemas.microsoft.com/office/drawing/2014/main" id="{8D1A6DEE-83AA-498B-8649-62AD3B1A9296}"/>
              </a:ext>
            </a:extLst>
          </p:cNvPr>
          <p:cNvPicPr>
            <a:picLocks noChangeAspect="1"/>
          </p:cNvPicPr>
          <p:nvPr/>
        </p:nvPicPr>
        <p:blipFill>
          <a:blip r:embed="rId2"/>
          <a:stretch>
            <a:fillRect/>
          </a:stretch>
        </p:blipFill>
        <p:spPr>
          <a:xfrm>
            <a:off x="6003447" y="1417340"/>
            <a:ext cx="2970817" cy="819178"/>
          </a:xfrm>
          <a:prstGeom prst="rect">
            <a:avLst/>
          </a:prstGeom>
        </p:spPr>
      </p:pic>
      <p:sp>
        <p:nvSpPr>
          <p:cNvPr id="6" name="Slide Number Placeholder 5">
            <a:extLst>
              <a:ext uri="{FF2B5EF4-FFF2-40B4-BE49-F238E27FC236}">
                <a16:creationId xmlns:a16="http://schemas.microsoft.com/office/drawing/2014/main" id="{E658F594-B1B3-4FB8-ACDB-77F465475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43877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 calcmode="lin" valueType="num">
                                      <p:cBhvr additive="base">
                                        <p:cTn id="4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
                                            <p:txEl>
                                              <p:pRg st="9" end="9"/>
                                            </p:txEl>
                                          </p:spTgt>
                                        </p:tgtEl>
                                        <p:attrNameLst>
                                          <p:attrName>style.visibility</p:attrName>
                                        </p:attrNameLst>
                                      </p:cBhvr>
                                      <p:to>
                                        <p:strVal val="visible"/>
                                      </p:to>
                                    </p:set>
                                    <p:anim calcmode="lin" valueType="num">
                                      <p:cBhvr additive="base">
                                        <p:cTn id="5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 calcmode="lin" valueType="num">
                                      <p:cBhvr additive="base">
                                        <p:cTn id="6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 calcmode="lin" valueType="num">
                                      <p:cBhvr additive="base">
                                        <p:cTn id="6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
                                            <p:txEl>
                                              <p:pRg st="13" end="13"/>
                                            </p:txEl>
                                          </p:spTgt>
                                        </p:tgtEl>
                                        <p:attrNameLst>
                                          <p:attrName>style.visibility</p:attrName>
                                        </p:attrNameLst>
                                      </p:cBhvr>
                                      <p:to>
                                        <p:strVal val="visible"/>
                                      </p:to>
                                    </p:set>
                                    <p:anim calcmode="lin" valueType="num">
                                      <p:cBhvr additive="base">
                                        <p:cTn id="6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
                                            <p:txEl>
                                              <p:pRg st="14" end="14"/>
                                            </p:txEl>
                                          </p:spTgt>
                                        </p:tgtEl>
                                        <p:attrNameLst>
                                          <p:attrName>style.visibility</p:attrName>
                                        </p:attrNameLst>
                                      </p:cBhvr>
                                      <p:to>
                                        <p:strVal val="visible"/>
                                      </p:to>
                                    </p:set>
                                    <p:anim calcmode="lin" valueType="num">
                                      <p:cBhvr additive="base">
                                        <p:cTn id="75"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9848" y="-33745"/>
            <a:ext cx="8954100" cy="553968"/>
          </a:xfrm>
        </p:spPr>
        <p:txBody>
          <a:bodyPr/>
          <a:lstStyle/>
          <a:p>
            <a:pPr>
              <a:buNone/>
              <a:defRPr/>
            </a:pPr>
            <a:r>
              <a:rPr lang="en-US" sz="2400" dirty="0"/>
              <a:t>Everything is much simpler in 1D:</a:t>
            </a:r>
          </a:p>
        </p:txBody>
      </p:sp>
      <p:graphicFrame>
        <p:nvGraphicFramePr>
          <p:cNvPr id="4" name="Object 3"/>
          <p:cNvGraphicFramePr>
            <a:graphicFrameLocks noChangeAspect="1"/>
          </p:cNvGraphicFramePr>
          <p:nvPr>
            <p:extLst>
              <p:ext uri="{D42A27DB-BD31-4B8C-83A1-F6EECF244321}">
                <p14:modId xmlns:p14="http://schemas.microsoft.com/office/powerpoint/2010/main" val="2852393091"/>
              </p:ext>
            </p:extLst>
          </p:nvPr>
        </p:nvGraphicFramePr>
        <p:xfrm>
          <a:off x="1807031" y="438931"/>
          <a:ext cx="4621496" cy="671324"/>
        </p:xfrm>
        <a:graphic>
          <a:graphicData uri="http://schemas.openxmlformats.org/presentationml/2006/ole">
            <mc:AlternateContent xmlns:mc="http://schemas.openxmlformats.org/markup-compatibility/2006">
              <mc:Choice xmlns:v="urn:schemas-microsoft-com:vml" Requires="v">
                <p:oleObj spid="_x0000_s12363" name="oleObj" r:id="rId3" imgW="3149600" imgH="457200" progId="Equation.DSMT4">
                  <p:embed/>
                </p:oleObj>
              </mc:Choice>
              <mc:Fallback>
                <p:oleObj name="oleObj" r:id="rId3" imgW="3149600" imgH="457200" progId="Equation.DSMT4">
                  <p:embed/>
                  <p:pic>
                    <p:nvPicPr>
                      <p:cNvPr id="4" name="Object 3"/>
                      <p:cNvPicPr/>
                      <p:nvPr/>
                    </p:nvPicPr>
                    <p:blipFill>
                      <a:blip r:embed="rId4"/>
                      <a:stretch/>
                    </p:blipFill>
                    <p:spPr bwMode="auto">
                      <a:xfrm>
                        <a:off x="1807031" y="438931"/>
                        <a:ext cx="4621496" cy="671324"/>
                      </a:xfrm>
                      <a:prstGeom prst="rect">
                        <a:avLst/>
                      </a:prstGeom>
                    </p:spPr>
                  </p:pic>
                </p:oleObj>
              </mc:Fallback>
            </mc:AlternateContent>
          </a:graphicData>
        </a:graphic>
      </p:graphicFrame>
      <p:pic>
        <p:nvPicPr>
          <p:cNvPr id="10" name="Picture 9"/>
          <p:cNvPicPr>
            <a:picLocks noChangeAspect="1"/>
          </p:cNvPicPr>
          <p:nvPr/>
        </p:nvPicPr>
        <p:blipFill>
          <a:blip r:embed="rId5"/>
          <a:stretch/>
        </p:blipFill>
        <p:spPr bwMode="auto">
          <a:xfrm>
            <a:off x="1687112" y="1241031"/>
            <a:ext cx="2333042" cy="1728883"/>
          </a:xfrm>
          <a:prstGeom prst="rect">
            <a:avLst/>
          </a:prstGeom>
        </p:spPr>
      </p:pic>
      <p:pic>
        <p:nvPicPr>
          <p:cNvPr id="11" name="Picture 10"/>
          <p:cNvPicPr>
            <a:picLocks noChangeAspect="1"/>
          </p:cNvPicPr>
          <p:nvPr/>
        </p:nvPicPr>
        <p:blipFill>
          <a:blip r:embed="rId6"/>
          <a:stretch/>
        </p:blipFill>
        <p:spPr bwMode="auto">
          <a:xfrm>
            <a:off x="4572000" y="1252608"/>
            <a:ext cx="2117357" cy="1605662"/>
          </a:xfrm>
          <a:prstGeom prst="rect">
            <a:avLst/>
          </a:prstGeom>
        </p:spPr>
      </p:pic>
      <p:sp>
        <p:nvSpPr>
          <p:cNvPr id="3" name="TextBox 2"/>
          <p:cNvSpPr txBox="1"/>
          <p:nvPr/>
        </p:nvSpPr>
        <p:spPr bwMode="auto">
          <a:xfrm>
            <a:off x="2417420" y="1012680"/>
            <a:ext cx="3619902" cy="253916"/>
          </a:xfrm>
          <a:prstGeom prst="rect">
            <a:avLst/>
          </a:prstGeom>
          <a:noFill/>
        </p:spPr>
        <p:txBody>
          <a:bodyPr wrap="none" rtlCol="0">
            <a:spAutoFit/>
          </a:bodyPr>
          <a:lstStyle/>
          <a:p>
            <a:pPr>
              <a:defRPr/>
            </a:pPr>
            <a:r>
              <a:rPr lang="en-US" sz="1050" dirty="0"/>
              <a:t>Horizontal  </a:t>
            </a:r>
            <a:r>
              <a:rPr lang="en-US" sz="1050" i="1" dirty="0"/>
              <a:t>W(x</a:t>
            </a:r>
            <a:r>
              <a:rPr lang="en-US" sz="1050" i="1" baseline="-25000" dirty="0"/>
              <a:t>1</a:t>
            </a:r>
            <a:r>
              <a:rPr lang="en-US" sz="1050" i="1" dirty="0"/>
              <a:t>,x</a:t>
            </a:r>
            <a:r>
              <a:rPr lang="en-US" sz="1050" i="1" baseline="-25000" dirty="0"/>
              <a:t>2</a:t>
            </a:r>
            <a:r>
              <a:rPr lang="en-US" sz="1050" i="1" dirty="0"/>
              <a:t>) </a:t>
            </a:r>
            <a:r>
              <a:rPr lang="en-US" sz="1050" dirty="0"/>
              <a:t>                                 Vertical </a:t>
            </a:r>
            <a:r>
              <a:rPr lang="en-US" sz="1050" i="1" dirty="0"/>
              <a:t>W(y</a:t>
            </a:r>
            <a:r>
              <a:rPr lang="en-US" sz="1050" i="1" baseline="-25000" dirty="0"/>
              <a:t>1</a:t>
            </a:r>
            <a:r>
              <a:rPr lang="en-US" sz="1050" i="1" dirty="0"/>
              <a:t>, y</a:t>
            </a:r>
            <a:r>
              <a:rPr lang="en-US" sz="1050" i="1" baseline="-25000" dirty="0"/>
              <a:t>2</a:t>
            </a:r>
            <a:r>
              <a:rPr lang="en-US" sz="1050" i="1" dirty="0"/>
              <a:t>)</a:t>
            </a:r>
            <a:endParaRPr lang="en-US" sz="1050" dirty="0"/>
          </a:p>
        </p:txBody>
      </p:sp>
      <p:pic>
        <p:nvPicPr>
          <p:cNvPr id="13" name="Picture 12"/>
          <p:cNvPicPr>
            <a:picLocks noChangeAspect="1"/>
          </p:cNvPicPr>
          <p:nvPr/>
        </p:nvPicPr>
        <p:blipFill>
          <a:blip r:embed="rId7"/>
          <a:stretch/>
        </p:blipFill>
        <p:spPr bwMode="auto">
          <a:xfrm>
            <a:off x="2435509" y="2942993"/>
            <a:ext cx="3195169" cy="1229454"/>
          </a:xfrm>
          <a:prstGeom prst="rect">
            <a:avLst/>
          </a:prstGeom>
        </p:spPr>
      </p:pic>
      <p:sp>
        <p:nvSpPr>
          <p:cNvPr id="9" name="Rectangle 8">
            <a:extLst>
              <a:ext uri="{FF2B5EF4-FFF2-40B4-BE49-F238E27FC236}">
                <a16:creationId xmlns:a16="http://schemas.microsoft.com/office/drawing/2014/main" id="{D6B118C1-D6DF-43F1-95BE-A829BDC6E4D7}"/>
              </a:ext>
            </a:extLst>
          </p:cNvPr>
          <p:cNvSpPr/>
          <p:nvPr/>
        </p:nvSpPr>
        <p:spPr>
          <a:xfrm>
            <a:off x="67175" y="4172447"/>
            <a:ext cx="6321073" cy="769441"/>
          </a:xfrm>
          <a:prstGeom prst="rect">
            <a:avLst/>
          </a:prstGeom>
        </p:spPr>
        <p:txBody>
          <a:bodyPr wrap="square">
            <a:spAutoFit/>
          </a:bodyPr>
          <a:lstStyle/>
          <a:p>
            <a:r>
              <a:rPr lang="en-US" sz="1100" dirty="0">
                <a:solidFill>
                  <a:schemeClr val="tx1"/>
                </a:solidFill>
              </a:rPr>
              <a:t>A fast and lightweight tool for partially coherent beamline simulations in fourth-generation</a:t>
            </a:r>
          </a:p>
          <a:p>
            <a:r>
              <a:rPr lang="en-US" sz="1100" dirty="0">
                <a:solidFill>
                  <a:schemeClr val="tx1"/>
                </a:solidFill>
              </a:rPr>
              <a:t>storage rings based on coherent mode decomposition. J. Synchrotron Rad. 29, 1354–1367  (2022)</a:t>
            </a:r>
          </a:p>
          <a:p>
            <a:r>
              <a:rPr lang="en-US" sz="1100" dirty="0">
                <a:solidFill>
                  <a:schemeClr val="accent5">
                    <a:lumMod val="60000"/>
                    <a:lumOff val="40000"/>
                  </a:schemeClr>
                </a:solidFill>
              </a:rPr>
              <a:t>Sanchez del Rio, M., </a:t>
            </a:r>
            <a:r>
              <a:rPr lang="en-US" sz="1100" dirty="0" err="1">
                <a:solidFill>
                  <a:schemeClr val="accent5">
                    <a:lumMod val="60000"/>
                    <a:lumOff val="40000"/>
                  </a:schemeClr>
                </a:solidFill>
              </a:rPr>
              <a:t>Celestre</a:t>
            </a:r>
            <a:r>
              <a:rPr lang="en-US" sz="1100" dirty="0">
                <a:solidFill>
                  <a:schemeClr val="accent5">
                    <a:lumMod val="60000"/>
                    <a:lumOff val="40000"/>
                  </a:schemeClr>
                </a:solidFill>
              </a:rPr>
              <a:t>, R., Reyes-Herrera, J., </a:t>
            </a:r>
            <a:r>
              <a:rPr lang="en-US" sz="1100" dirty="0" err="1">
                <a:solidFill>
                  <a:schemeClr val="accent5">
                    <a:lumMod val="60000"/>
                    <a:lumOff val="40000"/>
                  </a:schemeClr>
                </a:solidFill>
              </a:rPr>
              <a:t>Brumund</a:t>
            </a:r>
            <a:r>
              <a:rPr lang="en-US" sz="1100" dirty="0">
                <a:solidFill>
                  <a:schemeClr val="accent5">
                    <a:lumMod val="60000"/>
                    <a:lumOff val="40000"/>
                  </a:schemeClr>
                </a:solidFill>
              </a:rPr>
              <a:t>, P. &amp; </a:t>
            </a:r>
            <a:r>
              <a:rPr lang="en-US" sz="1100" dirty="0" err="1">
                <a:solidFill>
                  <a:schemeClr val="accent5">
                    <a:lumMod val="60000"/>
                    <a:lumOff val="40000"/>
                  </a:schemeClr>
                </a:solidFill>
              </a:rPr>
              <a:t>Cammarata</a:t>
            </a:r>
            <a:r>
              <a:rPr lang="en-US" sz="1100" dirty="0">
                <a:solidFill>
                  <a:schemeClr val="accent5">
                    <a:lumMod val="60000"/>
                    <a:lumOff val="40000"/>
                  </a:schemeClr>
                </a:solidFill>
              </a:rPr>
              <a:t>, M..</a:t>
            </a:r>
          </a:p>
          <a:p>
            <a:r>
              <a:rPr lang="en-US" sz="1100" dirty="0">
                <a:solidFill>
                  <a:srgbClr val="3366FF"/>
                </a:solidFill>
              </a:rPr>
              <a:t>DOI: </a:t>
            </a:r>
            <a:r>
              <a:rPr lang="en-US" sz="1100" dirty="0">
                <a:solidFill>
                  <a:srgbClr val="3366FF"/>
                </a:solidFill>
                <a:hlinkClick r:id="rId8"/>
              </a:rPr>
              <a:t>http://dx.doi.org/10.1107/S1600577522008736</a:t>
            </a:r>
            <a:endParaRPr lang="en-GB" sz="1100" dirty="0">
              <a:solidFill>
                <a:schemeClr val="accent5">
                  <a:lumMod val="60000"/>
                  <a:lumOff val="40000"/>
                </a:schemeClr>
              </a:solidFill>
            </a:endParaRPr>
          </a:p>
        </p:txBody>
      </p:sp>
      <p:sp>
        <p:nvSpPr>
          <p:cNvPr id="5" name="TextBox 4">
            <a:extLst>
              <a:ext uri="{FF2B5EF4-FFF2-40B4-BE49-F238E27FC236}">
                <a16:creationId xmlns:a16="http://schemas.microsoft.com/office/drawing/2014/main" id="{B6098A63-2CDB-446B-A1FF-AE3F0512D104}"/>
              </a:ext>
            </a:extLst>
          </p:cNvPr>
          <p:cNvSpPr txBox="1"/>
          <p:nvPr/>
        </p:nvSpPr>
        <p:spPr>
          <a:xfrm>
            <a:off x="6876591" y="1662547"/>
            <a:ext cx="2117357" cy="523220"/>
          </a:xfrm>
          <a:prstGeom prst="rect">
            <a:avLst/>
          </a:prstGeom>
          <a:noFill/>
        </p:spPr>
        <p:txBody>
          <a:bodyPr wrap="square" rtlCol="0">
            <a:spAutoFit/>
          </a:bodyPr>
          <a:lstStyle/>
          <a:p>
            <a:r>
              <a:rPr lang="en-US" dirty="0"/>
              <a:t>CMD WITH WOFRY (EBS U18 2.5m 7 </a:t>
            </a:r>
            <a:r>
              <a:rPr lang="en-US" dirty="0" err="1"/>
              <a:t>kev</a:t>
            </a:r>
            <a:r>
              <a:rPr lang="en-US" dirty="0"/>
              <a:t>)</a:t>
            </a:r>
            <a:endParaRPr lang="en-GB" dirty="0"/>
          </a:p>
        </p:txBody>
      </p:sp>
      <p:sp>
        <p:nvSpPr>
          <p:cNvPr id="6" name="Slide Number Placeholder 5">
            <a:extLst>
              <a:ext uri="{FF2B5EF4-FFF2-40B4-BE49-F238E27FC236}">
                <a16:creationId xmlns:a16="http://schemas.microsoft.com/office/drawing/2014/main" id="{CCBBAD58-0121-4610-886B-A39A042B4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914487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EE0CA-A9DB-4CBD-B647-63D24BB48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3" name="Title 2">
            <a:extLst>
              <a:ext uri="{FF2B5EF4-FFF2-40B4-BE49-F238E27FC236}">
                <a16:creationId xmlns:a16="http://schemas.microsoft.com/office/drawing/2014/main" id="{0B17143D-FE03-4F5C-B9DF-E54F46AF750D}"/>
              </a:ext>
            </a:extLst>
          </p:cNvPr>
          <p:cNvSpPr>
            <a:spLocks noGrp="1"/>
          </p:cNvSpPr>
          <p:nvPr>
            <p:ph type="title"/>
          </p:nvPr>
        </p:nvSpPr>
        <p:spPr/>
        <p:txBody>
          <a:bodyPr/>
          <a:lstStyle/>
          <a:p>
            <a:r>
              <a:rPr lang="en-US" dirty="0"/>
              <a:t>Benchmarking (7 keV)</a:t>
            </a:r>
            <a:endParaRPr lang="en-GB" dirty="0"/>
          </a:p>
        </p:txBody>
      </p:sp>
      <p:pic>
        <p:nvPicPr>
          <p:cNvPr id="4" name="Picture 3">
            <a:extLst>
              <a:ext uri="{FF2B5EF4-FFF2-40B4-BE49-F238E27FC236}">
                <a16:creationId xmlns:a16="http://schemas.microsoft.com/office/drawing/2014/main" id="{464D8CA9-8A96-434D-87D6-FBD9A730644A}"/>
              </a:ext>
            </a:extLst>
          </p:cNvPr>
          <p:cNvPicPr>
            <a:picLocks noChangeAspect="1"/>
          </p:cNvPicPr>
          <p:nvPr/>
        </p:nvPicPr>
        <p:blipFill>
          <a:blip r:embed="rId2"/>
          <a:stretch>
            <a:fillRect/>
          </a:stretch>
        </p:blipFill>
        <p:spPr>
          <a:xfrm>
            <a:off x="436981" y="1941997"/>
            <a:ext cx="2453853" cy="929721"/>
          </a:xfrm>
          <a:prstGeom prst="rect">
            <a:avLst/>
          </a:prstGeom>
        </p:spPr>
      </p:pic>
      <p:pic>
        <p:nvPicPr>
          <p:cNvPr id="5" name="Picture 4">
            <a:extLst>
              <a:ext uri="{FF2B5EF4-FFF2-40B4-BE49-F238E27FC236}">
                <a16:creationId xmlns:a16="http://schemas.microsoft.com/office/drawing/2014/main" id="{2B37D553-1D08-4180-9EE0-B80C100EF83B}"/>
              </a:ext>
            </a:extLst>
          </p:cNvPr>
          <p:cNvPicPr>
            <a:picLocks noChangeAspect="1"/>
          </p:cNvPicPr>
          <p:nvPr/>
        </p:nvPicPr>
        <p:blipFill>
          <a:blip r:embed="rId3"/>
          <a:stretch>
            <a:fillRect/>
          </a:stretch>
        </p:blipFill>
        <p:spPr>
          <a:xfrm>
            <a:off x="3731305" y="70857"/>
            <a:ext cx="4244708" cy="4480948"/>
          </a:xfrm>
          <a:prstGeom prst="rect">
            <a:avLst/>
          </a:prstGeom>
        </p:spPr>
      </p:pic>
    </p:spTree>
    <p:extLst>
      <p:ext uri="{BB962C8B-B14F-4D97-AF65-F5344CB8AC3E}">
        <p14:creationId xmlns:p14="http://schemas.microsoft.com/office/powerpoint/2010/main" val="1807365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EE0CA-A9DB-4CBD-B647-63D24BB48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3" name="Title 2">
            <a:extLst>
              <a:ext uri="{FF2B5EF4-FFF2-40B4-BE49-F238E27FC236}">
                <a16:creationId xmlns:a16="http://schemas.microsoft.com/office/drawing/2014/main" id="{0B17143D-FE03-4F5C-B9DF-E54F46AF750D}"/>
              </a:ext>
            </a:extLst>
          </p:cNvPr>
          <p:cNvSpPr>
            <a:spLocks noGrp="1"/>
          </p:cNvSpPr>
          <p:nvPr>
            <p:ph type="title"/>
          </p:nvPr>
        </p:nvSpPr>
        <p:spPr/>
        <p:txBody>
          <a:bodyPr/>
          <a:lstStyle/>
          <a:p>
            <a:r>
              <a:rPr lang="en-US" dirty="0"/>
              <a:t>Benchmarking (7 keV)</a:t>
            </a:r>
            <a:endParaRPr lang="en-GB" dirty="0"/>
          </a:p>
        </p:txBody>
      </p:sp>
      <p:pic>
        <p:nvPicPr>
          <p:cNvPr id="6" name="Picture 5">
            <a:extLst>
              <a:ext uri="{FF2B5EF4-FFF2-40B4-BE49-F238E27FC236}">
                <a16:creationId xmlns:a16="http://schemas.microsoft.com/office/drawing/2014/main" id="{0187997C-1876-4DBB-B1F5-0E7A30EEA18C}"/>
              </a:ext>
            </a:extLst>
          </p:cNvPr>
          <p:cNvPicPr>
            <a:picLocks noChangeAspect="1"/>
          </p:cNvPicPr>
          <p:nvPr/>
        </p:nvPicPr>
        <p:blipFill>
          <a:blip r:embed="rId2"/>
          <a:stretch>
            <a:fillRect/>
          </a:stretch>
        </p:blipFill>
        <p:spPr>
          <a:xfrm>
            <a:off x="248522" y="769301"/>
            <a:ext cx="3588960" cy="3986353"/>
          </a:xfrm>
          <a:prstGeom prst="rect">
            <a:avLst/>
          </a:prstGeom>
        </p:spPr>
      </p:pic>
      <p:pic>
        <p:nvPicPr>
          <p:cNvPr id="7" name="Picture 6">
            <a:extLst>
              <a:ext uri="{FF2B5EF4-FFF2-40B4-BE49-F238E27FC236}">
                <a16:creationId xmlns:a16="http://schemas.microsoft.com/office/drawing/2014/main" id="{5B867902-2AB6-4427-B8C0-7DD53CCA4D94}"/>
              </a:ext>
            </a:extLst>
          </p:cNvPr>
          <p:cNvPicPr>
            <a:picLocks noChangeAspect="1"/>
          </p:cNvPicPr>
          <p:nvPr/>
        </p:nvPicPr>
        <p:blipFill>
          <a:blip r:embed="rId3"/>
          <a:stretch>
            <a:fillRect/>
          </a:stretch>
        </p:blipFill>
        <p:spPr>
          <a:xfrm>
            <a:off x="4795669" y="769301"/>
            <a:ext cx="3365292" cy="3906903"/>
          </a:xfrm>
          <a:prstGeom prst="rect">
            <a:avLst/>
          </a:prstGeom>
        </p:spPr>
      </p:pic>
      <p:sp>
        <p:nvSpPr>
          <p:cNvPr id="8" name="Arrow: Right 7">
            <a:extLst>
              <a:ext uri="{FF2B5EF4-FFF2-40B4-BE49-F238E27FC236}">
                <a16:creationId xmlns:a16="http://schemas.microsoft.com/office/drawing/2014/main" id="{AA3356A3-39CF-4E85-AD4C-13A860AB3462}"/>
              </a:ext>
            </a:extLst>
          </p:cNvPr>
          <p:cNvSpPr/>
          <p:nvPr/>
        </p:nvSpPr>
        <p:spPr>
          <a:xfrm>
            <a:off x="4039849" y="2245714"/>
            <a:ext cx="674558" cy="652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377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2EE0CA-A9DB-4CBD-B647-63D24BB48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Title 2">
            <a:extLst>
              <a:ext uri="{FF2B5EF4-FFF2-40B4-BE49-F238E27FC236}">
                <a16:creationId xmlns:a16="http://schemas.microsoft.com/office/drawing/2014/main" id="{0B17143D-FE03-4F5C-B9DF-E54F46AF750D}"/>
              </a:ext>
            </a:extLst>
          </p:cNvPr>
          <p:cNvSpPr>
            <a:spLocks noGrp="1"/>
          </p:cNvSpPr>
          <p:nvPr>
            <p:ph type="title"/>
          </p:nvPr>
        </p:nvSpPr>
        <p:spPr/>
        <p:txBody>
          <a:bodyPr/>
          <a:lstStyle/>
          <a:p>
            <a:r>
              <a:rPr lang="en-US" dirty="0"/>
              <a:t>Benchmarking (7 keV)</a:t>
            </a:r>
            <a:endParaRPr lang="en-GB" dirty="0"/>
          </a:p>
        </p:txBody>
      </p:sp>
      <p:pic>
        <p:nvPicPr>
          <p:cNvPr id="7" name="Picture 6">
            <a:extLst>
              <a:ext uri="{FF2B5EF4-FFF2-40B4-BE49-F238E27FC236}">
                <a16:creationId xmlns:a16="http://schemas.microsoft.com/office/drawing/2014/main" id="{5B867902-2AB6-4427-B8C0-7DD53CCA4D94}"/>
              </a:ext>
            </a:extLst>
          </p:cNvPr>
          <p:cNvPicPr>
            <a:picLocks noChangeAspect="1"/>
          </p:cNvPicPr>
          <p:nvPr/>
        </p:nvPicPr>
        <p:blipFill>
          <a:blip r:embed="rId2"/>
          <a:stretch>
            <a:fillRect/>
          </a:stretch>
        </p:blipFill>
        <p:spPr>
          <a:xfrm>
            <a:off x="403551" y="724331"/>
            <a:ext cx="3365292" cy="3906903"/>
          </a:xfrm>
          <a:prstGeom prst="rect">
            <a:avLst/>
          </a:prstGeom>
        </p:spPr>
      </p:pic>
      <p:pic>
        <p:nvPicPr>
          <p:cNvPr id="4" name="Picture 3">
            <a:extLst>
              <a:ext uri="{FF2B5EF4-FFF2-40B4-BE49-F238E27FC236}">
                <a16:creationId xmlns:a16="http://schemas.microsoft.com/office/drawing/2014/main" id="{92989A69-5BBF-48FC-A39D-37266DE62253}"/>
              </a:ext>
            </a:extLst>
          </p:cNvPr>
          <p:cNvPicPr>
            <a:picLocks noChangeAspect="1"/>
          </p:cNvPicPr>
          <p:nvPr/>
        </p:nvPicPr>
        <p:blipFill>
          <a:blip r:embed="rId3"/>
          <a:stretch>
            <a:fillRect/>
          </a:stretch>
        </p:blipFill>
        <p:spPr>
          <a:xfrm>
            <a:off x="5016564" y="62425"/>
            <a:ext cx="2221153" cy="4584771"/>
          </a:xfrm>
          <a:prstGeom prst="rect">
            <a:avLst/>
          </a:prstGeom>
        </p:spPr>
      </p:pic>
      <p:cxnSp>
        <p:nvCxnSpPr>
          <p:cNvPr id="9" name="Straight Connector 8">
            <a:extLst>
              <a:ext uri="{FF2B5EF4-FFF2-40B4-BE49-F238E27FC236}">
                <a16:creationId xmlns:a16="http://schemas.microsoft.com/office/drawing/2014/main" id="{C597BC3A-0017-43EB-940F-19E76CC42E3C}"/>
              </a:ext>
            </a:extLst>
          </p:cNvPr>
          <p:cNvCxnSpPr/>
          <p:nvPr/>
        </p:nvCxnSpPr>
        <p:spPr>
          <a:xfrm>
            <a:off x="4916774" y="1251679"/>
            <a:ext cx="317041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EFCB38F-566E-4CD8-8CC9-5C87C10EEFC7}"/>
              </a:ext>
            </a:extLst>
          </p:cNvPr>
          <p:cNvPicPr>
            <a:picLocks noChangeAspect="1"/>
          </p:cNvPicPr>
          <p:nvPr/>
        </p:nvPicPr>
        <p:blipFill>
          <a:blip r:embed="rId4"/>
          <a:stretch>
            <a:fillRect/>
          </a:stretch>
        </p:blipFill>
        <p:spPr>
          <a:xfrm>
            <a:off x="6879638" y="2354810"/>
            <a:ext cx="2217612" cy="205758"/>
          </a:xfrm>
          <a:prstGeom prst="rect">
            <a:avLst/>
          </a:prstGeom>
        </p:spPr>
      </p:pic>
    </p:spTree>
    <p:extLst>
      <p:ext uri="{BB962C8B-B14F-4D97-AF65-F5344CB8AC3E}">
        <p14:creationId xmlns:p14="http://schemas.microsoft.com/office/powerpoint/2010/main" val="2861823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75" y="62425"/>
            <a:ext cx="9039600" cy="517034"/>
          </a:xfrm>
        </p:spPr>
        <p:txBody>
          <a:bodyPr/>
          <a:lstStyle/>
          <a:p>
            <a:r>
              <a:rPr lang="en-US" sz="2160" dirty="0"/>
              <a:t>Example: Gain coherence by using a slit  ESRF U17 @ 15 keV</a:t>
            </a:r>
            <a:endParaRPr lang="en-GB" sz="2160" dirty="0"/>
          </a:p>
        </p:txBody>
      </p:sp>
      <p:pic>
        <p:nvPicPr>
          <p:cNvPr id="3" name="Picture 2">
            <a:extLst>
              <a:ext uri="{FF2B5EF4-FFF2-40B4-BE49-F238E27FC236}">
                <a16:creationId xmlns:a16="http://schemas.microsoft.com/office/drawing/2014/main" id="{372874CC-20AA-4AAA-9AAE-227074248B00}"/>
              </a:ext>
            </a:extLst>
          </p:cNvPr>
          <p:cNvPicPr>
            <a:picLocks noChangeAspect="1"/>
          </p:cNvPicPr>
          <p:nvPr/>
        </p:nvPicPr>
        <p:blipFill>
          <a:blip r:embed="rId2"/>
          <a:stretch>
            <a:fillRect/>
          </a:stretch>
        </p:blipFill>
        <p:spPr>
          <a:xfrm>
            <a:off x="2039378" y="1684054"/>
            <a:ext cx="5249383" cy="2205040"/>
          </a:xfrm>
          <a:prstGeom prst="rect">
            <a:avLst/>
          </a:prstGeom>
        </p:spPr>
      </p:pic>
      <p:pic>
        <p:nvPicPr>
          <p:cNvPr id="4" name="Picture 3">
            <a:extLst>
              <a:ext uri="{FF2B5EF4-FFF2-40B4-BE49-F238E27FC236}">
                <a16:creationId xmlns:a16="http://schemas.microsoft.com/office/drawing/2014/main" id="{72EEF8C5-074F-4755-8295-537D96A98405}"/>
              </a:ext>
            </a:extLst>
          </p:cNvPr>
          <p:cNvPicPr>
            <a:picLocks noChangeAspect="1"/>
          </p:cNvPicPr>
          <p:nvPr/>
        </p:nvPicPr>
        <p:blipFill>
          <a:blip r:embed="rId3"/>
          <a:stretch>
            <a:fillRect/>
          </a:stretch>
        </p:blipFill>
        <p:spPr>
          <a:xfrm>
            <a:off x="2109327" y="1161995"/>
            <a:ext cx="884087" cy="862233"/>
          </a:xfrm>
          <a:prstGeom prst="rect">
            <a:avLst/>
          </a:prstGeom>
        </p:spPr>
      </p:pic>
      <p:pic>
        <p:nvPicPr>
          <p:cNvPr id="8" name="Picture 7">
            <a:extLst>
              <a:ext uri="{FF2B5EF4-FFF2-40B4-BE49-F238E27FC236}">
                <a16:creationId xmlns:a16="http://schemas.microsoft.com/office/drawing/2014/main" id="{5E7994F4-478D-47CA-8E1F-5867E57026AC}"/>
              </a:ext>
            </a:extLst>
          </p:cNvPr>
          <p:cNvPicPr>
            <a:picLocks noChangeAspect="1"/>
          </p:cNvPicPr>
          <p:nvPr/>
        </p:nvPicPr>
        <p:blipFill>
          <a:blip r:embed="rId4"/>
          <a:stretch>
            <a:fillRect/>
          </a:stretch>
        </p:blipFill>
        <p:spPr>
          <a:xfrm>
            <a:off x="3095721" y="1149549"/>
            <a:ext cx="1273420" cy="887124"/>
          </a:xfrm>
          <a:prstGeom prst="rect">
            <a:avLst/>
          </a:prstGeom>
        </p:spPr>
      </p:pic>
      <p:pic>
        <p:nvPicPr>
          <p:cNvPr id="9" name="Picture 8">
            <a:extLst>
              <a:ext uri="{FF2B5EF4-FFF2-40B4-BE49-F238E27FC236}">
                <a16:creationId xmlns:a16="http://schemas.microsoft.com/office/drawing/2014/main" id="{9AC61565-77BA-48E5-8645-8D9688646CF2}"/>
              </a:ext>
            </a:extLst>
          </p:cNvPr>
          <p:cNvPicPr>
            <a:picLocks noChangeAspect="1"/>
          </p:cNvPicPr>
          <p:nvPr/>
        </p:nvPicPr>
        <p:blipFill>
          <a:blip r:embed="rId5"/>
          <a:stretch>
            <a:fillRect/>
          </a:stretch>
        </p:blipFill>
        <p:spPr>
          <a:xfrm>
            <a:off x="5669465" y="442925"/>
            <a:ext cx="2916324" cy="1143512"/>
          </a:xfrm>
          <a:prstGeom prst="rect">
            <a:avLst/>
          </a:prstGeom>
        </p:spPr>
      </p:pic>
      <p:pic>
        <p:nvPicPr>
          <p:cNvPr id="10" name="Picture 9">
            <a:extLst>
              <a:ext uri="{FF2B5EF4-FFF2-40B4-BE49-F238E27FC236}">
                <a16:creationId xmlns:a16="http://schemas.microsoft.com/office/drawing/2014/main" id="{3AFCEF87-EBC4-44AF-8445-0C73537DF6FA}"/>
              </a:ext>
            </a:extLst>
          </p:cNvPr>
          <p:cNvPicPr>
            <a:picLocks noChangeAspect="1"/>
          </p:cNvPicPr>
          <p:nvPr/>
        </p:nvPicPr>
        <p:blipFill>
          <a:blip r:embed="rId6"/>
          <a:stretch>
            <a:fillRect/>
          </a:stretch>
        </p:blipFill>
        <p:spPr>
          <a:xfrm>
            <a:off x="2140102" y="3730300"/>
            <a:ext cx="923677" cy="915280"/>
          </a:xfrm>
          <a:prstGeom prst="rect">
            <a:avLst/>
          </a:prstGeom>
        </p:spPr>
      </p:pic>
      <p:pic>
        <p:nvPicPr>
          <p:cNvPr id="11" name="Picture 10">
            <a:extLst>
              <a:ext uri="{FF2B5EF4-FFF2-40B4-BE49-F238E27FC236}">
                <a16:creationId xmlns:a16="http://schemas.microsoft.com/office/drawing/2014/main" id="{CAA1709A-84AC-4E5A-9175-1DF154901727}"/>
              </a:ext>
            </a:extLst>
          </p:cNvPr>
          <p:cNvPicPr>
            <a:picLocks noChangeAspect="1"/>
          </p:cNvPicPr>
          <p:nvPr/>
        </p:nvPicPr>
        <p:blipFill>
          <a:blip r:embed="rId7"/>
          <a:stretch>
            <a:fillRect/>
          </a:stretch>
        </p:blipFill>
        <p:spPr>
          <a:xfrm>
            <a:off x="3159362" y="3758457"/>
            <a:ext cx="1304711" cy="887124"/>
          </a:xfrm>
          <a:prstGeom prst="rect">
            <a:avLst/>
          </a:prstGeom>
        </p:spPr>
      </p:pic>
      <p:pic>
        <p:nvPicPr>
          <p:cNvPr id="13" name="Picture 12">
            <a:extLst>
              <a:ext uri="{FF2B5EF4-FFF2-40B4-BE49-F238E27FC236}">
                <a16:creationId xmlns:a16="http://schemas.microsoft.com/office/drawing/2014/main" id="{269038D0-EDF7-4EA2-8146-56F0E5D0793D}"/>
              </a:ext>
            </a:extLst>
          </p:cNvPr>
          <p:cNvPicPr>
            <a:picLocks noChangeAspect="1"/>
          </p:cNvPicPr>
          <p:nvPr/>
        </p:nvPicPr>
        <p:blipFill>
          <a:blip r:embed="rId8"/>
          <a:stretch>
            <a:fillRect/>
          </a:stretch>
        </p:blipFill>
        <p:spPr>
          <a:xfrm>
            <a:off x="5513332" y="3778266"/>
            <a:ext cx="2800935" cy="1106513"/>
          </a:xfrm>
          <a:prstGeom prst="rect">
            <a:avLst/>
          </a:prstGeom>
        </p:spPr>
      </p:pic>
      <p:sp>
        <p:nvSpPr>
          <p:cNvPr id="15" name="TextBox 14">
            <a:extLst>
              <a:ext uri="{FF2B5EF4-FFF2-40B4-BE49-F238E27FC236}">
                <a16:creationId xmlns:a16="http://schemas.microsoft.com/office/drawing/2014/main" id="{1A9B826D-B1FC-404E-92CA-9924E9A46A1A}"/>
              </a:ext>
            </a:extLst>
          </p:cNvPr>
          <p:cNvSpPr txBox="1"/>
          <p:nvPr/>
        </p:nvSpPr>
        <p:spPr>
          <a:xfrm>
            <a:off x="7343868" y="4097428"/>
            <a:ext cx="889987" cy="286232"/>
          </a:xfrm>
          <a:prstGeom prst="rect">
            <a:avLst/>
          </a:prstGeom>
          <a:noFill/>
        </p:spPr>
        <p:txBody>
          <a:bodyPr wrap="none" rtlCol="0">
            <a:spAutoFit/>
          </a:bodyPr>
          <a:lstStyle/>
          <a:p>
            <a:r>
              <a:rPr lang="en-US" sz="1260" dirty="0" err="1"/>
              <a:t>CFv</a:t>
            </a:r>
            <a:r>
              <a:rPr lang="en-US" sz="1260" dirty="0"/>
              <a:t>=0.97</a:t>
            </a:r>
            <a:endParaRPr lang="en-GB" sz="1260" dirty="0"/>
          </a:p>
        </p:txBody>
      </p:sp>
      <p:sp>
        <p:nvSpPr>
          <p:cNvPr id="16" name="TextBox 15">
            <a:extLst>
              <a:ext uri="{FF2B5EF4-FFF2-40B4-BE49-F238E27FC236}">
                <a16:creationId xmlns:a16="http://schemas.microsoft.com/office/drawing/2014/main" id="{277B651E-F11B-4A3A-A2B7-D4C9DF4446C4}"/>
              </a:ext>
            </a:extLst>
          </p:cNvPr>
          <p:cNvSpPr txBox="1"/>
          <p:nvPr/>
        </p:nvSpPr>
        <p:spPr>
          <a:xfrm>
            <a:off x="3415897" y="4249786"/>
            <a:ext cx="889987" cy="286232"/>
          </a:xfrm>
          <a:prstGeom prst="rect">
            <a:avLst/>
          </a:prstGeom>
          <a:noFill/>
        </p:spPr>
        <p:txBody>
          <a:bodyPr wrap="none" rtlCol="0">
            <a:spAutoFit/>
          </a:bodyPr>
          <a:lstStyle/>
          <a:p>
            <a:r>
              <a:rPr lang="en-US" sz="1260" dirty="0" err="1"/>
              <a:t>CFv</a:t>
            </a:r>
            <a:r>
              <a:rPr lang="en-US" sz="1260" dirty="0"/>
              <a:t>=0.54</a:t>
            </a:r>
            <a:endParaRPr lang="en-GB" sz="1260" dirty="0"/>
          </a:p>
        </p:txBody>
      </p:sp>
      <p:sp>
        <p:nvSpPr>
          <p:cNvPr id="17" name="TextBox 16">
            <a:extLst>
              <a:ext uri="{FF2B5EF4-FFF2-40B4-BE49-F238E27FC236}">
                <a16:creationId xmlns:a16="http://schemas.microsoft.com/office/drawing/2014/main" id="{1ADE9718-135A-43A5-A806-290EDF657BD2}"/>
              </a:ext>
            </a:extLst>
          </p:cNvPr>
          <p:cNvSpPr txBox="1"/>
          <p:nvPr/>
        </p:nvSpPr>
        <p:spPr>
          <a:xfrm>
            <a:off x="7587864" y="834297"/>
            <a:ext cx="899605" cy="286232"/>
          </a:xfrm>
          <a:prstGeom prst="rect">
            <a:avLst/>
          </a:prstGeom>
          <a:noFill/>
        </p:spPr>
        <p:txBody>
          <a:bodyPr wrap="none" rtlCol="0">
            <a:spAutoFit/>
          </a:bodyPr>
          <a:lstStyle/>
          <a:p>
            <a:r>
              <a:rPr lang="en-US" sz="1260" dirty="0" err="1"/>
              <a:t>CFh</a:t>
            </a:r>
            <a:r>
              <a:rPr lang="en-US" sz="1260" dirty="0"/>
              <a:t>=0.53</a:t>
            </a:r>
            <a:endParaRPr lang="en-GB" sz="1260" dirty="0"/>
          </a:p>
        </p:txBody>
      </p:sp>
      <p:sp>
        <p:nvSpPr>
          <p:cNvPr id="5" name="TextBox 4">
            <a:extLst>
              <a:ext uri="{FF2B5EF4-FFF2-40B4-BE49-F238E27FC236}">
                <a16:creationId xmlns:a16="http://schemas.microsoft.com/office/drawing/2014/main" id="{00FA03C1-7614-48B1-9883-8D5CAACF8880}"/>
              </a:ext>
            </a:extLst>
          </p:cNvPr>
          <p:cNvSpPr txBox="1"/>
          <p:nvPr/>
        </p:nvSpPr>
        <p:spPr>
          <a:xfrm>
            <a:off x="3328601" y="1630903"/>
            <a:ext cx="899605" cy="286232"/>
          </a:xfrm>
          <a:prstGeom prst="rect">
            <a:avLst/>
          </a:prstGeom>
          <a:noFill/>
        </p:spPr>
        <p:txBody>
          <a:bodyPr wrap="none" rtlCol="0">
            <a:spAutoFit/>
          </a:bodyPr>
          <a:lstStyle/>
          <a:p>
            <a:r>
              <a:rPr lang="en-US" sz="1260" dirty="0" err="1"/>
              <a:t>CFh</a:t>
            </a:r>
            <a:r>
              <a:rPr lang="en-US" sz="1260" dirty="0"/>
              <a:t>=0.07</a:t>
            </a:r>
            <a:endParaRPr lang="en-GB" sz="1260" dirty="0"/>
          </a:p>
        </p:txBody>
      </p:sp>
      <p:pic>
        <p:nvPicPr>
          <p:cNvPr id="14" name="Picture 13">
            <a:extLst>
              <a:ext uri="{FF2B5EF4-FFF2-40B4-BE49-F238E27FC236}">
                <a16:creationId xmlns:a16="http://schemas.microsoft.com/office/drawing/2014/main" id="{E445F47F-2EFF-4DA7-8679-542981569BB5}"/>
              </a:ext>
            </a:extLst>
          </p:cNvPr>
          <p:cNvPicPr>
            <a:picLocks noChangeAspect="1"/>
          </p:cNvPicPr>
          <p:nvPr/>
        </p:nvPicPr>
        <p:blipFill>
          <a:blip r:embed="rId9"/>
          <a:stretch>
            <a:fillRect/>
          </a:stretch>
        </p:blipFill>
        <p:spPr>
          <a:xfrm>
            <a:off x="7272882" y="2241789"/>
            <a:ext cx="1262417" cy="962437"/>
          </a:xfrm>
          <a:prstGeom prst="rect">
            <a:avLst/>
          </a:prstGeom>
        </p:spPr>
      </p:pic>
      <p:cxnSp>
        <p:nvCxnSpPr>
          <p:cNvPr id="19" name="Straight Arrow Connector 18">
            <a:extLst>
              <a:ext uri="{FF2B5EF4-FFF2-40B4-BE49-F238E27FC236}">
                <a16:creationId xmlns:a16="http://schemas.microsoft.com/office/drawing/2014/main" id="{1028C7B4-B864-48E6-9CC6-DF8C405C582A}"/>
              </a:ext>
            </a:extLst>
          </p:cNvPr>
          <p:cNvCxnSpPr/>
          <p:nvPr/>
        </p:nvCxnSpPr>
        <p:spPr>
          <a:xfrm>
            <a:off x="6866319" y="2771211"/>
            <a:ext cx="297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0B2BAD2-974F-4201-BE26-583D5B89EFF9}"/>
              </a:ext>
            </a:extLst>
          </p:cNvPr>
          <p:cNvCxnSpPr>
            <a:cxnSpLocks/>
          </p:cNvCxnSpPr>
          <p:nvPr/>
        </p:nvCxnSpPr>
        <p:spPr>
          <a:xfrm>
            <a:off x="7209725" y="3611073"/>
            <a:ext cx="148985" cy="19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FC595E-2800-48DB-A7AC-1B66BF4779E0}"/>
              </a:ext>
            </a:extLst>
          </p:cNvPr>
          <p:cNvCxnSpPr>
            <a:cxnSpLocks/>
          </p:cNvCxnSpPr>
          <p:nvPr/>
        </p:nvCxnSpPr>
        <p:spPr>
          <a:xfrm flipV="1">
            <a:off x="7209725" y="1704032"/>
            <a:ext cx="343407" cy="186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9CE8137-FA19-4227-AFDD-EEA7E3FE7489}"/>
              </a:ext>
            </a:extLst>
          </p:cNvPr>
          <p:cNvCxnSpPr>
            <a:cxnSpLocks/>
          </p:cNvCxnSpPr>
          <p:nvPr/>
        </p:nvCxnSpPr>
        <p:spPr>
          <a:xfrm flipH="1" flipV="1">
            <a:off x="3159362" y="2036672"/>
            <a:ext cx="181301" cy="146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5C510A-ADC9-4BE5-8D52-72FFF4A8633D}"/>
              </a:ext>
            </a:extLst>
          </p:cNvPr>
          <p:cNvCxnSpPr>
            <a:cxnSpLocks/>
          </p:cNvCxnSpPr>
          <p:nvPr/>
        </p:nvCxnSpPr>
        <p:spPr>
          <a:xfrm flipH="1">
            <a:off x="3196116" y="3433912"/>
            <a:ext cx="144548" cy="15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7CB49F5-EF2D-4181-BC25-D80D31A150A7}"/>
              </a:ext>
            </a:extLst>
          </p:cNvPr>
          <p:cNvSpPr txBox="1"/>
          <p:nvPr/>
        </p:nvSpPr>
        <p:spPr>
          <a:xfrm>
            <a:off x="1198500" y="2131364"/>
            <a:ext cx="910827" cy="286232"/>
          </a:xfrm>
          <a:prstGeom prst="rect">
            <a:avLst/>
          </a:prstGeom>
          <a:noFill/>
        </p:spPr>
        <p:txBody>
          <a:bodyPr wrap="none" rtlCol="0">
            <a:spAutoFit/>
          </a:bodyPr>
          <a:lstStyle/>
          <a:p>
            <a:r>
              <a:rPr lang="en-US" sz="1260" dirty="0"/>
              <a:t>Horizontal</a:t>
            </a:r>
            <a:endParaRPr lang="en-GB" sz="1260" dirty="0"/>
          </a:p>
        </p:txBody>
      </p:sp>
      <p:cxnSp>
        <p:nvCxnSpPr>
          <p:cNvPr id="30" name="Straight Arrow Connector 29">
            <a:extLst>
              <a:ext uri="{FF2B5EF4-FFF2-40B4-BE49-F238E27FC236}">
                <a16:creationId xmlns:a16="http://schemas.microsoft.com/office/drawing/2014/main" id="{9DDA98EE-9594-4F44-9EFB-FF244F8A43E7}"/>
              </a:ext>
            </a:extLst>
          </p:cNvPr>
          <p:cNvCxnSpPr>
            <a:cxnSpLocks/>
          </p:cNvCxnSpPr>
          <p:nvPr/>
        </p:nvCxnSpPr>
        <p:spPr>
          <a:xfrm flipV="1">
            <a:off x="2245638" y="2303201"/>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810ADC6-E603-430A-8BEA-97CEC16DB16F}"/>
              </a:ext>
            </a:extLst>
          </p:cNvPr>
          <p:cNvSpPr txBox="1"/>
          <p:nvPr/>
        </p:nvSpPr>
        <p:spPr>
          <a:xfrm>
            <a:off x="1293077" y="3024267"/>
            <a:ext cx="721672" cy="286232"/>
          </a:xfrm>
          <a:prstGeom prst="rect">
            <a:avLst/>
          </a:prstGeom>
          <a:noFill/>
        </p:spPr>
        <p:txBody>
          <a:bodyPr wrap="none" rtlCol="0">
            <a:spAutoFit/>
          </a:bodyPr>
          <a:lstStyle/>
          <a:p>
            <a:r>
              <a:rPr lang="en-US" sz="1260" dirty="0"/>
              <a:t>Vertical</a:t>
            </a:r>
            <a:endParaRPr lang="en-GB" sz="1260" dirty="0"/>
          </a:p>
        </p:txBody>
      </p:sp>
      <p:cxnSp>
        <p:nvCxnSpPr>
          <p:cNvPr id="33" name="Straight Arrow Connector 32">
            <a:extLst>
              <a:ext uri="{FF2B5EF4-FFF2-40B4-BE49-F238E27FC236}">
                <a16:creationId xmlns:a16="http://schemas.microsoft.com/office/drawing/2014/main" id="{0F78B4EA-AB23-43DC-ABE4-B24864522342}"/>
              </a:ext>
            </a:extLst>
          </p:cNvPr>
          <p:cNvCxnSpPr>
            <a:cxnSpLocks/>
          </p:cNvCxnSpPr>
          <p:nvPr/>
        </p:nvCxnSpPr>
        <p:spPr>
          <a:xfrm flipV="1">
            <a:off x="2317912" y="3167383"/>
            <a:ext cx="9504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F47A3EA-68DA-4D83-B8F4-14BB4EB114B4}"/>
              </a:ext>
            </a:extLst>
          </p:cNvPr>
          <p:cNvSpPr txBox="1"/>
          <p:nvPr/>
        </p:nvSpPr>
        <p:spPr>
          <a:xfrm>
            <a:off x="4664070" y="2611259"/>
            <a:ext cx="955711" cy="286232"/>
          </a:xfrm>
          <a:prstGeom prst="rect">
            <a:avLst/>
          </a:prstGeom>
          <a:noFill/>
        </p:spPr>
        <p:txBody>
          <a:bodyPr wrap="none" rtlCol="0">
            <a:spAutoFit/>
          </a:bodyPr>
          <a:lstStyle/>
          <a:p>
            <a:r>
              <a:rPr lang="en-US" sz="1260" dirty="0"/>
              <a:t>50x50 </a:t>
            </a:r>
            <a:r>
              <a:rPr lang="en-US" sz="1260" dirty="0">
                <a:latin typeface="Symbol" panose="05050102010706020507" pitchFamily="18" charset="2"/>
              </a:rPr>
              <a:t>m</a:t>
            </a:r>
            <a:r>
              <a:rPr lang="en-US" sz="1260" dirty="0"/>
              <a:t>m</a:t>
            </a:r>
            <a:r>
              <a:rPr lang="en-US" sz="1260" baseline="30000" dirty="0"/>
              <a:t>2</a:t>
            </a:r>
            <a:endParaRPr lang="en-GB" sz="1260" baseline="30000" dirty="0"/>
          </a:p>
        </p:txBody>
      </p:sp>
      <p:sp>
        <p:nvSpPr>
          <p:cNvPr id="12" name="TextBox 11">
            <a:extLst>
              <a:ext uri="{FF2B5EF4-FFF2-40B4-BE49-F238E27FC236}">
                <a16:creationId xmlns:a16="http://schemas.microsoft.com/office/drawing/2014/main" id="{DE5C0138-F521-4B03-BFF0-617FD814A7D1}"/>
              </a:ext>
            </a:extLst>
          </p:cNvPr>
          <p:cNvSpPr txBox="1"/>
          <p:nvPr/>
        </p:nvSpPr>
        <p:spPr>
          <a:xfrm>
            <a:off x="2166270" y="922615"/>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29" name="TextBox 28">
            <a:extLst>
              <a:ext uri="{FF2B5EF4-FFF2-40B4-BE49-F238E27FC236}">
                <a16:creationId xmlns:a16="http://schemas.microsoft.com/office/drawing/2014/main" id="{BEBA27E0-88FA-4508-A63E-C0940CA1BDEB}"/>
              </a:ext>
            </a:extLst>
          </p:cNvPr>
          <p:cNvSpPr txBox="1"/>
          <p:nvPr/>
        </p:nvSpPr>
        <p:spPr>
          <a:xfrm>
            <a:off x="2346966" y="3521681"/>
            <a:ext cx="2497800" cy="286232"/>
          </a:xfrm>
          <a:prstGeom prst="rect">
            <a:avLst/>
          </a:prstGeom>
          <a:noFill/>
        </p:spPr>
        <p:txBody>
          <a:bodyPr wrap="none" rtlCol="0">
            <a:spAutoFit/>
          </a:bodyPr>
          <a:lstStyle/>
          <a:p>
            <a:r>
              <a:rPr lang="en-US" sz="1260" dirty="0"/>
              <a:t>Modes     Cumulated occupation</a:t>
            </a:r>
            <a:endParaRPr lang="en-GB" sz="1260" dirty="0"/>
          </a:p>
        </p:txBody>
      </p:sp>
      <p:sp>
        <p:nvSpPr>
          <p:cNvPr id="31" name="TextBox 30">
            <a:extLst>
              <a:ext uri="{FF2B5EF4-FFF2-40B4-BE49-F238E27FC236}">
                <a16:creationId xmlns:a16="http://schemas.microsoft.com/office/drawing/2014/main" id="{2D3F91C5-D3E5-4D0D-945B-84A57B3394A9}"/>
              </a:ext>
            </a:extLst>
          </p:cNvPr>
          <p:cNvSpPr txBox="1"/>
          <p:nvPr/>
        </p:nvSpPr>
        <p:spPr>
          <a:xfrm>
            <a:off x="474818" y="4158617"/>
            <a:ext cx="1449436" cy="674031"/>
          </a:xfrm>
          <a:prstGeom prst="rect">
            <a:avLst/>
          </a:prstGeom>
          <a:noFill/>
        </p:spPr>
        <p:txBody>
          <a:bodyPr wrap="none" rtlCol="0">
            <a:spAutoFit/>
          </a:bodyPr>
          <a:lstStyle/>
          <a:p>
            <a:r>
              <a:rPr lang="en-US" sz="1260" dirty="0">
                <a:solidFill>
                  <a:srgbClr val="FF0000"/>
                </a:solidFill>
              </a:rPr>
              <a:t>CF= </a:t>
            </a:r>
            <a:r>
              <a:rPr lang="en-US" sz="1260" dirty="0" err="1">
                <a:solidFill>
                  <a:srgbClr val="FF0000"/>
                </a:solidFill>
              </a:rPr>
              <a:t>CFh</a:t>
            </a:r>
            <a:r>
              <a:rPr lang="en-US" sz="1260" dirty="0">
                <a:solidFill>
                  <a:srgbClr val="FF0000"/>
                </a:solidFill>
              </a:rPr>
              <a:t> x </a:t>
            </a:r>
            <a:r>
              <a:rPr lang="en-US" sz="1260" dirty="0" err="1">
                <a:solidFill>
                  <a:srgbClr val="FF0000"/>
                </a:solidFill>
              </a:rPr>
              <a:t>CFv</a:t>
            </a:r>
            <a:r>
              <a:rPr lang="en-US" sz="1260" dirty="0">
                <a:solidFill>
                  <a:srgbClr val="FF0000"/>
                </a:solidFill>
              </a:rPr>
              <a:t>:</a:t>
            </a:r>
          </a:p>
          <a:p>
            <a:pPr marL="257175" indent="-257175">
              <a:buFont typeface="Arial" panose="020B0604020202020204" pitchFamily="34" charset="0"/>
              <a:buChar char="•"/>
            </a:pPr>
            <a:r>
              <a:rPr lang="en-US" sz="1260" dirty="0">
                <a:solidFill>
                  <a:srgbClr val="FF0000"/>
                </a:solidFill>
              </a:rPr>
              <a:t>Source: 0.038</a:t>
            </a:r>
          </a:p>
          <a:p>
            <a:pPr marL="257175" indent="-257175">
              <a:buFont typeface="Arial" panose="020B0604020202020204" pitchFamily="34" charset="0"/>
              <a:buChar char="•"/>
            </a:pPr>
            <a:r>
              <a:rPr lang="en-US" sz="1260" dirty="0">
                <a:solidFill>
                  <a:srgbClr val="FF0000"/>
                </a:solidFill>
              </a:rPr>
              <a:t>Image: 0.51 </a:t>
            </a:r>
            <a:endParaRPr lang="en-GB" sz="1260" dirty="0">
              <a:solidFill>
                <a:srgbClr val="FF0000"/>
              </a:solidFill>
            </a:endParaRPr>
          </a:p>
        </p:txBody>
      </p:sp>
      <p:sp>
        <p:nvSpPr>
          <p:cNvPr id="35" name="TextBox 34">
            <a:extLst>
              <a:ext uri="{FF2B5EF4-FFF2-40B4-BE49-F238E27FC236}">
                <a16:creationId xmlns:a16="http://schemas.microsoft.com/office/drawing/2014/main" id="{48CA8B2B-3BC6-48B7-AE26-6AFEF4BB7D68}"/>
              </a:ext>
            </a:extLst>
          </p:cNvPr>
          <p:cNvSpPr txBox="1"/>
          <p:nvPr/>
        </p:nvSpPr>
        <p:spPr>
          <a:xfrm>
            <a:off x="740759" y="659727"/>
            <a:ext cx="742511" cy="244682"/>
          </a:xfrm>
          <a:prstGeom prst="rect">
            <a:avLst/>
          </a:prstGeom>
          <a:noFill/>
        </p:spPr>
        <p:txBody>
          <a:bodyPr wrap="none" rtlCol="0">
            <a:spAutoFit/>
          </a:bodyPr>
          <a:lstStyle/>
          <a:p>
            <a:r>
              <a:rPr lang="en-US" sz="990" dirty="0"/>
              <a:t>MODEL 3</a:t>
            </a:r>
            <a:endParaRPr lang="en-GB" sz="990" dirty="0"/>
          </a:p>
        </p:txBody>
      </p:sp>
      <p:sp>
        <p:nvSpPr>
          <p:cNvPr id="18" name="Slide Number Placeholder 17">
            <a:extLst>
              <a:ext uri="{FF2B5EF4-FFF2-40B4-BE49-F238E27FC236}">
                <a16:creationId xmlns:a16="http://schemas.microsoft.com/office/drawing/2014/main" id="{38279F69-F786-4119-94D8-333A3CC400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417437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E68CC-A6DD-4E85-8FFB-739767D53828}"/>
              </a:ext>
            </a:extLst>
          </p:cNvPr>
          <p:cNvSpPr>
            <a:spLocks noGrp="1"/>
          </p:cNvSpPr>
          <p:nvPr>
            <p:ph type="title"/>
          </p:nvPr>
        </p:nvSpPr>
        <p:spPr>
          <a:xfrm>
            <a:off x="57675" y="62425"/>
            <a:ext cx="9039600" cy="553968"/>
          </a:xfrm>
        </p:spPr>
        <p:txBody>
          <a:bodyPr/>
          <a:lstStyle/>
          <a:p>
            <a:r>
              <a:rPr lang="en-US" sz="2400" dirty="0"/>
              <a:t>Example: U17 @ 15 keV Coherence gain by closing slit</a:t>
            </a:r>
            <a:endParaRPr lang="en-GB" sz="2400" dirty="0"/>
          </a:p>
        </p:txBody>
      </p:sp>
      <p:pic>
        <p:nvPicPr>
          <p:cNvPr id="4" name="Picture 3">
            <a:extLst>
              <a:ext uri="{FF2B5EF4-FFF2-40B4-BE49-F238E27FC236}">
                <a16:creationId xmlns:a16="http://schemas.microsoft.com/office/drawing/2014/main" id="{D23E812A-E5DB-4FCF-A4B7-E1446B7A0CFC}"/>
              </a:ext>
            </a:extLst>
          </p:cNvPr>
          <p:cNvPicPr>
            <a:picLocks noChangeAspect="1"/>
          </p:cNvPicPr>
          <p:nvPr/>
        </p:nvPicPr>
        <p:blipFill>
          <a:blip r:embed="rId2"/>
          <a:stretch>
            <a:fillRect/>
          </a:stretch>
        </p:blipFill>
        <p:spPr>
          <a:xfrm>
            <a:off x="1422938" y="2165022"/>
            <a:ext cx="729362" cy="664046"/>
          </a:xfrm>
          <a:prstGeom prst="rect">
            <a:avLst/>
          </a:prstGeom>
        </p:spPr>
      </p:pic>
      <p:pic>
        <p:nvPicPr>
          <p:cNvPr id="5" name="Picture 4">
            <a:extLst>
              <a:ext uri="{FF2B5EF4-FFF2-40B4-BE49-F238E27FC236}">
                <a16:creationId xmlns:a16="http://schemas.microsoft.com/office/drawing/2014/main" id="{34FAD617-22C7-41E5-BB69-5A0F205118B4}"/>
              </a:ext>
            </a:extLst>
          </p:cNvPr>
          <p:cNvPicPr>
            <a:picLocks noChangeAspect="1"/>
          </p:cNvPicPr>
          <p:nvPr/>
        </p:nvPicPr>
        <p:blipFill>
          <a:blip r:embed="rId3"/>
          <a:stretch>
            <a:fillRect/>
          </a:stretch>
        </p:blipFill>
        <p:spPr>
          <a:xfrm>
            <a:off x="2983662" y="711186"/>
            <a:ext cx="5352043" cy="3878657"/>
          </a:xfrm>
          <a:prstGeom prst="rect">
            <a:avLst/>
          </a:prstGeom>
        </p:spPr>
      </p:pic>
      <p:sp>
        <p:nvSpPr>
          <p:cNvPr id="6" name="Slide Number Placeholder 5">
            <a:extLst>
              <a:ext uri="{FF2B5EF4-FFF2-40B4-BE49-F238E27FC236}">
                <a16:creationId xmlns:a16="http://schemas.microsoft.com/office/drawing/2014/main" id="{014B5C36-804A-40AB-93EE-8E3CF1164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500964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Oversimplified Beamline (APS-ISN)</a:t>
            </a:r>
          </a:p>
        </p:txBody>
      </p:sp>
      <p:sp>
        <p:nvSpPr>
          <p:cNvPr id="8" name="Rectangle 7"/>
          <p:cNvSpPr/>
          <p:nvPr/>
        </p:nvSpPr>
        <p:spPr>
          <a:xfrm>
            <a:off x="965334" y="3328057"/>
            <a:ext cx="7318651" cy="1223412"/>
          </a:xfrm>
          <a:prstGeom prst="rect">
            <a:avLst/>
          </a:prstGeom>
        </p:spPr>
        <p:txBody>
          <a:bodyPr wrap="square">
            <a:spAutoFit/>
          </a:bodyPr>
          <a:lstStyle/>
          <a:p>
            <a:r>
              <a:rPr lang="en-US" sz="1050" dirty="0"/>
              <a:t>The diffraction by a </a:t>
            </a:r>
            <a:r>
              <a:rPr lang="en-US" sz="1050" dirty="0" err="1"/>
              <a:t>DxD</a:t>
            </a:r>
            <a:r>
              <a:rPr lang="en-US" sz="1050" dirty="0"/>
              <a:t> square aperture of a collapsing spherical </a:t>
            </a:r>
            <a:r>
              <a:rPr lang="en-US" sz="1050" dirty="0" err="1"/>
              <a:t>wavefront</a:t>
            </a:r>
            <a:r>
              <a:rPr lang="en-US" sz="1050" dirty="0"/>
              <a:t> has an intensity distribution proportional to sinc</a:t>
            </a:r>
            <a:r>
              <a:rPr lang="en-US" sz="1050" baseline="30000" dirty="0"/>
              <a:t>2</a:t>
            </a:r>
            <a:r>
              <a:rPr lang="en-US" sz="1050" dirty="0"/>
              <a:t>(</a:t>
            </a:r>
            <a:r>
              <a:rPr lang="en-US" sz="1050" dirty="0" err="1"/>
              <a:t>kDx</a:t>
            </a:r>
            <a:r>
              <a:rPr lang="en-US" sz="1050" dirty="0"/>
              <a:t>/2f ) sinc</a:t>
            </a:r>
            <a:r>
              <a:rPr lang="en-US" sz="1050" baseline="30000" dirty="0"/>
              <a:t>2</a:t>
            </a:r>
            <a:r>
              <a:rPr lang="en-US" sz="1050" dirty="0"/>
              <a:t>(</a:t>
            </a:r>
            <a:r>
              <a:rPr lang="en-US" sz="1050" dirty="0" err="1"/>
              <a:t>kDy</a:t>
            </a:r>
            <a:r>
              <a:rPr lang="en-US" sz="1050" dirty="0"/>
              <a:t>/2f), where k=2π/</a:t>
            </a:r>
            <a:r>
              <a:rPr lang="en-US" sz="1050" dirty="0" err="1"/>
              <a:t>λ</a:t>
            </a:r>
            <a:r>
              <a:rPr lang="en-US" sz="1050" dirty="0"/>
              <a:t>, x(y) is the horizontal (vertical) coordinate, and f is the distance aperture-focus (D/f is the divergence). Considering that the FWHM of sinc</a:t>
            </a:r>
            <a:r>
              <a:rPr lang="en-US" sz="1050" baseline="30000" dirty="0"/>
              <a:t>2</a:t>
            </a:r>
            <a:r>
              <a:rPr lang="en-US" sz="1050" dirty="0"/>
              <a:t>(x) is approximately 2.78, one obtains </a:t>
            </a:r>
            <a:br>
              <a:rPr lang="en-US" sz="1050" dirty="0"/>
            </a:br>
            <a:br>
              <a:rPr lang="en-US" sz="1050" dirty="0"/>
            </a:br>
            <a:r>
              <a:rPr lang="en-US" sz="1050" dirty="0"/>
              <a:t>FWHM=0.885 * wavelength / divergence</a:t>
            </a:r>
          </a:p>
          <a:p>
            <a:endParaRPr lang="en-US" sz="1050" dirty="0"/>
          </a:p>
          <a:p>
            <a:r>
              <a:rPr lang="de-DE" sz="1050" dirty="0"/>
              <a:t>Size FHHM 0.0148872 x 0.016168 um</a:t>
            </a:r>
            <a:r>
              <a:rPr lang="en-US" sz="1050" dirty="0"/>
              <a:t> </a:t>
            </a:r>
          </a:p>
        </p:txBody>
      </p:sp>
      <p:sp>
        <p:nvSpPr>
          <p:cNvPr id="11" name="TextBox 10"/>
          <p:cNvSpPr txBox="1"/>
          <p:nvPr/>
        </p:nvSpPr>
        <p:spPr>
          <a:xfrm>
            <a:off x="965334" y="2958725"/>
            <a:ext cx="2581156" cy="369332"/>
          </a:xfrm>
          <a:prstGeom prst="rect">
            <a:avLst/>
          </a:prstGeom>
          <a:noFill/>
        </p:spPr>
        <p:txBody>
          <a:bodyPr wrap="none" rtlCol="0">
            <a:spAutoFit/>
          </a:bodyPr>
          <a:lstStyle/>
          <a:p>
            <a:r>
              <a:rPr lang="en-US" sz="1800" dirty="0">
                <a:solidFill>
                  <a:schemeClr val="tx1"/>
                </a:solidFill>
                <a:latin typeface="Calibri"/>
                <a:cs typeface="Calibri"/>
              </a:rPr>
              <a:t>Theoretical consideration</a:t>
            </a:r>
          </a:p>
        </p:txBody>
      </p:sp>
      <p:pic>
        <p:nvPicPr>
          <p:cNvPr id="3" name="Picture 2">
            <a:extLst>
              <a:ext uri="{FF2B5EF4-FFF2-40B4-BE49-F238E27FC236}">
                <a16:creationId xmlns:a16="http://schemas.microsoft.com/office/drawing/2014/main" id="{6539015D-4CBF-492F-A384-903172FC32C4}"/>
              </a:ext>
            </a:extLst>
          </p:cNvPr>
          <p:cNvPicPr>
            <a:picLocks noChangeAspect="1"/>
          </p:cNvPicPr>
          <p:nvPr/>
        </p:nvPicPr>
        <p:blipFill>
          <a:blip r:embed="rId2"/>
          <a:stretch>
            <a:fillRect/>
          </a:stretch>
        </p:blipFill>
        <p:spPr>
          <a:xfrm>
            <a:off x="83812" y="822674"/>
            <a:ext cx="4949854" cy="1951385"/>
          </a:xfrm>
          <a:prstGeom prst="rect">
            <a:avLst/>
          </a:prstGeom>
        </p:spPr>
      </p:pic>
      <p:pic>
        <p:nvPicPr>
          <p:cNvPr id="7" name="Picture 6">
            <a:extLst>
              <a:ext uri="{FF2B5EF4-FFF2-40B4-BE49-F238E27FC236}">
                <a16:creationId xmlns:a16="http://schemas.microsoft.com/office/drawing/2014/main" id="{FB87507D-6E12-4990-BF80-FC0E902517B6}"/>
              </a:ext>
            </a:extLst>
          </p:cNvPr>
          <p:cNvPicPr>
            <a:picLocks noChangeAspect="1"/>
          </p:cNvPicPr>
          <p:nvPr/>
        </p:nvPicPr>
        <p:blipFill>
          <a:blip r:embed="rId3"/>
          <a:stretch>
            <a:fillRect/>
          </a:stretch>
        </p:blipFill>
        <p:spPr>
          <a:xfrm>
            <a:off x="5113131" y="645025"/>
            <a:ext cx="3531203" cy="2209553"/>
          </a:xfrm>
          <a:prstGeom prst="rect">
            <a:avLst/>
          </a:prstGeom>
        </p:spPr>
      </p:pic>
      <p:sp>
        <p:nvSpPr>
          <p:cNvPr id="4" name="Slide Number Placeholder 3">
            <a:extLst>
              <a:ext uri="{FF2B5EF4-FFF2-40B4-BE49-F238E27FC236}">
                <a16:creationId xmlns:a16="http://schemas.microsoft.com/office/drawing/2014/main" id="{59AFC853-3A22-48CD-BBB2-8F82619DF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61812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1D model of ISN Beamline (25 keV)</a:t>
            </a:r>
          </a:p>
        </p:txBody>
      </p:sp>
      <p:pic>
        <p:nvPicPr>
          <p:cNvPr id="3" name="Picture 2">
            <a:extLst>
              <a:ext uri="{FF2B5EF4-FFF2-40B4-BE49-F238E27FC236}">
                <a16:creationId xmlns:a16="http://schemas.microsoft.com/office/drawing/2014/main" id="{072328FD-4120-4618-B211-CFFBB5A1B4E8}"/>
              </a:ext>
            </a:extLst>
          </p:cNvPr>
          <p:cNvPicPr>
            <a:picLocks noChangeAspect="1"/>
          </p:cNvPicPr>
          <p:nvPr/>
        </p:nvPicPr>
        <p:blipFill>
          <a:blip r:embed="rId2"/>
          <a:stretch>
            <a:fillRect/>
          </a:stretch>
        </p:blipFill>
        <p:spPr>
          <a:xfrm>
            <a:off x="795867" y="609709"/>
            <a:ext cx="7374467" cy="3486309"/>
          </a:xfrm>
          <a:prstGeom prst="rect">
            <a:avLst/>
          </a:prstGeom>
        </p:spPr>
      </p:pic>
      <p:sp>
        <p:nvSpPr>
          <p:cNvPr id="4" name="TextBox 3">
            <a:extLst>
              <a:ext uri="{FF2B5EF4-FFF2-40B4-BE49-F238E27FC236}">
                <a16:creationId xmlns:a16="http://schemas.microsoft.com/office/drawing/2014/main" id="{5E5740D7-F6D0-4A21-9F67-893D992A68E3}"/>
              </a:ext>
            </a:extLst>
          </p:cNvPr>
          <p:cNvSpPr txBox="1"/>
          <p:nvPr/>
        </p:nvSpPr>
        <p:spPr>
          <a:xfrm>
            <a:off x="2006299" y="1158341"/>
            <a:ext cx="891591" cy="307777"/>
          </a:xfrm>
          <a:prstGeom prst="rect">
            <a:avLst/>
          </a:prstGeom>
          <a:noFill/>
        </p:spPr>
        <p:txBody>
          <a:bodyPr wrap="none" rtlCol="0">
            <a:spAutoFit/>
          </a:bodyPr>
          <a:lstStyle/>
          <a:p>
            <a:r>
              <a:rPr lang="en-US" b="1" dirty="0">
                <a:solidFill>
                  <a:srgbClr val="FF0000"/>
                </a:solidFill>
              </a:rPr>
              <a:t>CF: 14%</a:t>
            </a:r>
            <a:endParaRPr lang="en-GB" b="1" dirty="0">
              <a:solidFill>
                <a:srgbClr val="FF0000"/>
              </a:solidFill>
            </a:endParaRPr>
          </a:p>
        </p:txBody>
      </p:sp>
      <p:sp>
        <p:nvSpPr>
          <p:cNvPr id="11" name="TextBox 10">
            <a:extLst>
              <a:ext uri="{FF2B5EF4-FFF2-40B4-BE49-F238E27FC236}">
                <a16:creationId xmlns:a16="http://schemas.microsoft.com/office/drawing/2014/main" id="{7126E255-D7B9-4257-BA13-166D30CC2BEB}"/>
              </a:ext>
            </a:extLst>
          </p:cNvPr>
          <p:cNvSpPr txBox="1"/>
          <p:nvPr/>
        </p:nvSpPr>
        <p:spPr>
          <a:xfrm>
            <a:off x="4841637" y="1823465"/>
            <a:ext cx="891591" cy="307777"/>
          </a:xfrm>
          <a:prstGeom prst="rect">
            <a:avLst/>
          </a:prstGeom>
          <a:noFill/>
        </p:spPr>
        <p:txBody>
          <a:bodyPr wrap="none" rtlCol="0">
            <a:spAutoFit/>
          </a:bodyPr>
          <a:lstStyle/>
          <a:p>
            <a:r>
              <a:rPr lang="en-US" b="1" dirty="0">
                <a:solidFill>
                  <a:srgbClr val="FF0000"/>
                </a:solidFill>
              </a:rPr>
              <a:t>CF: 38%</a:t>
            </a:r>
            <a:endParaRPr lang="en-GB" b="1" dirty="0">
              <a:solidFill>
                <a:srgbClr val="FF0000"/>
              </a:solidFill>
            </a:endParaRPr>
          </a:p>
        </p:txBody>
      </p:sp>
      <p:sp>
        <p:nvSpPr>
          <p:cNvPr id="12" name="TextBox 11">
            <a:extLst>
              <a:ext uri="{FF2B5EF4-FFF2-40B4-BE49-F238E27FC236}">
                <a16:creationId xmlns:a16="http://schemas.microsoft.com/office/drawing/2014/main" id="{D099D325-35E3-4432-94DD-D7F7D3196D31}"/>
              </a:ext>
            </a:extLst>
          </p:cNvPr>
          <p:cNvSpPr txBox="1"/>
          <p:nvPr/>
        </p:nvSpPr>
        <p:spPr>
          <a:xfrm>
            <a:off x="7961154" y="1891197"/>
            <a:ext cx="891591" cy="307777"/>
          </a:xfrm>
          <a:prstGeom prst="rect">
            <a:avLst/>
          </a:prstGeom>
          <a:noFill/>
        </p:spPr>
        <p:txBody>
          <a:bodyPr wrap="none" rtlCol="0">
            <a:spAutoFit/>
          </a:bodyPr>
          <a:lstStyle/>
          <a:p>
            <a:r>
              <a:rPr lang="en-US" b="1" dirty="0">
                <a:solidFill>
                  <a:srgbClr val="FF0000"/>
                </a:solidFill>
              </a:rPr>
              <a:t>CF: 82%</a:t>
            </a:r>
            <a:endParaRPr lang="en-GB" b="1" dirty="0">
              <a:solidFill>
                <a:srgbClr val="FF0000"/>
              </a:solidFill>
            </a:endParaRPr>
          </a:p>
        </p:txBody>
      </p:sp>
      <p:sp>
        <p:nvSpPr>
          <p:cNvPr id="13" name="TextBox 12">
            <a:extLst>
              <a:ext uri="{FF2B5EF4-FFF2-40B4-BE49-F238E27FC236}">
                <a16:creationId xmlns:a16="http://schemas.microsoft.com/office/drawing/2014/main" id="{A974D37C-CA24-4631-8B8E-30D892F1A5FE}"/>
              </a:ext>
            </a:extLst>
          </p:cNvPr>
          <p:cNvSpPr txBox="1"/>
          <p:nvPr/>
        </p:nvSpPr>
        <p:spPr>
          <a:xfrm>
            <a:off x="1925466" y="2646065"/>
            <a:ext cx="891591" cy="307777"/>
          </a:xfrm>
          <a:prstGeom prst="rect">
            <a:avLst/>
          </a:prstGeom>
          <a:noFill/>
        </p:spPr>
        <p:txBody>
          <a:bodyPr wrap="none" rtlCol="0">
            <a:spAutoFit/>
          </a:bodyPr>
          <a:lstStyle/>
          <a:p>
            <a:r>
              <a:rPr lang="en-US" b="1" dirty="0">
                <a:solidFill>
                  <a:srgbClr val="FF0000"/>
                </a:solidFill>
              </a:rPr>
              <a:t>CF: 52%</a:t>
            </a:r>
            <a:endParaRPr lang="en-GB" b="1" dirty="0">
              <a:solidFill>
                <a:srgbClr val="FF0000"/>
              </a:solidFill>
            </a:endParaRPr>
          </a:p>
        </p:txBody>
      </p:sp>
      <p:sp>
        <p:nvSpPr>
          <p:cNvPr id="14" name="TextBox 13">
            <a:extLst>
              <a:ext uri="{FF2B5EF4-FFF2-40B4-BE49-F238E27FC236}">
                <a16:creationId xmlns:a16="http://schemas.microsoft.com/office/drawing/2014/main" id="{84163730-C7DC-47DA-AFA3-B5AD8EAB8EC7}"/>
              </a:ext>
            </a:extLst>
          </p:cNvPr>
          <p:cNvSpPr txBox="1"/>
          <p:nvPr/>
        </p:nvSpPr>
        <p:spPr>
          <a:xfrm>
            <a:off x="4395841" y="2571750"/>
            <a:ext cx="891591" cy="307777"/>
          </a:xfrm>
          <a:prstGeom prst="rect">
            <a:avLst/>
          </a:prstGeom>
          <a:noFill/>
        </p:spPr>
        <p:txBody>
          <a:bodyPr wrap="none" rtlCol="0">
            <a:spAutoFit/>
          </a:bodyPr>
          <a:lstStyle/>
          <a:p>
            <a:r>
              <a:rPr lang="en-US" b="1" dirty="0">
                <a:solidFill>
                  <a:srgbClr val="FF0000"/>
                </a:solidFill>
              </a:rPr>
              <a:t>CF: 90%</a:t>
            </a:r>
            <a:endParaRPr lang="en-GB" b="1" dirty="0">
              <a:solidFill>
                <a:srgbClr val="FF0000"/>
              </a:solidFill>
            </a:endParaRPr>
          </a:p>
        </p:txBody>
      </p:sp>
      <p:sp>
        <p:nvSpPr>
          <p:cNvPr id="15" name="TextBox 14">
            <a:extLst>
              <a:ext uri="{FF2B5EF4-FFF2-40B4-BE49-F238E27FC236}">
                <a16:creationId xmlns:a16="http://schemas.microsoft.com/office/drawing/2014/main" id="{B9DC21B7-ACC5-41D6-9EA8-4421259E54A0}"/>
              </a:ext>
            </a:extLst>
          </p:cNvPr>
          <p:cNvSpPr txBox="1"/>
          <p:nvPr/>
        </p:nvSpPr>
        <p:spPr>
          <a:xfrm>
            <a:off x="7995815" y="2451446"/>
            <a:ext cx="891591" cy="307777"/>
          </a:xfrm>
          <a:prstGeom prst="rect">
            <a:avLst/>
          </a:prstGeom>
          <a:noFill/>
        </p:spPr>
        <p:txBody>
          <a:bodyPr wrap="none" rtlCol="0">
            <a:spAutoFit/>
          </a:bodyPr>
          <a:lstStyle/>
          <a:p>
            <a:r>
              <a:rPr lang="en-US" b="1" dirty="0">
                <a:solidFill>
                  <a:srgbClr val="FF0000"/>
                </a:solidFill>
              </a:rPr>
              <a:t>CF: 99%</a:t>
            </a:r>
            <a:endParaRPr lang="en-GB" b="1" dirty="0">
              <a:solidFill>
                <a:srgbClr val="FF0000"/>
              </a:solidFill>
            </a:endParaRPr>
          </a:p>
        </p:txBody>
      </p:sp>
      <p:sp>
        <p:nvSpPr>
          <p:cNvPr id="16" name="TextBox 15">
            <a:extLst>
              <a:ext uri="{FF2B5EF4-FFF2-40B4-BE49-F238E27FC236}">
                <a16:creationId xmlns:a16="http://schemas.microsoft.com/office/drawing/2014/main" id="{9C42E9A7-0D67-43EE-A72B-1B0C667E6F3E}"/>
              </a:ext>
            </a:extLst>
          </p:cNvPr>
          <p:cNvSpPr txBox="1"/>
          <p:nvPr/>
        </p:nvSpPr>
        <p:spPr>
          <a:xfrm>
            <a:off x="3961104" y="1139815"/>
            <a:ext cx="697627" cy="307777"/>
          </a:xfrm>
          <a:prstGeom prst="rect">
            <a:avLst/>
          </a:prstGeom>
          <a:noFill/>
        </p:spPr>
        <p:txBody>
          <a:bodyPr wrap="none" rtlCol="0">
            <a:spAutoFit/>
          </a:bodyPr>
          <a:lstStyle/>
          <a:p>
            <a:r>
              <a:rPr lang="en-US" b="1" dirty="0">
                <a:solidFill>
                  <a:schemeClr val="tx1"/>
                </a:solidFill>
              </a:rPr>
              <a:t>14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17" name="TextBox 16">
            <a:extLst>
              <a:ext uri="{FF2B5EF4-FFF2-40B4-BE49-F238E27FC236}">
                <a16:creationId xmlns:a16="http://schemas.microsoft.com/office/drawing/2014/main" id="{10AE0926-596C-4F38-8522-39C966E2F9EA}"/>
              </a:ext>
            </a:extLst>
          </p:cNvPr>
          <p:cNvSpPr txBox="1"/>
          <p:nvPr/>
        </p:nvSpPr>
        <p:spPr>
          <a:xfrm>
            <a:off x="3307328" y="2646065"/>
            <a:ext cx="598241" cy="307777"/>
          </a:xfrm>
          <a:prstGeom prst="rect">
            <a:avLst/>
          </a:prstGeom>
          <a:noFill/>
        </p:spPr>
        <p:txBody>
          <a:bodyPr wrap="none" rtlCol="0">
            <a:spAutoFit/>
          </a:bodyPr>
          <a:lstStyle/>
          <a:p>
            <a:r>
              <a:rPr lang="en-US" b="1" dirty="0">
                <a:solidFill>
                  <a:schemeClr val="tx1"/>
                </a:solidFill>
              </a:rPr>
              <a:t>4 </a:t>
            </a:r>
            <a:r>
              <a:rPr lang="en-US" b="1" dirty="0">
                <a:solidFill>
                  <a:schemeClr val="tx1"/>
                </a:solidFill>
                <a:latin typeface="Symbol" panose="05050102010706020507" pitchFamily="18" charset="2"/>
              </a:rPr>
              <a:t>m</a:t>
            </a:r>
            <a:r>
              <a:rPr lang="en-US" b="1" dirty="0">
                <a:solidFill>
                  <a:schemeClr val="tx1"/>
                </a:solidFill>
              </a:rPr>
              <a:t>m</a:t>
            </a:r>
            <a:endParaRPr lang="en-GB" b="1" dirty="0">
              <a:solidFill>
                <a:schemeClr val="tx1"/>
              </a:solidFill>
            </a:endParaRPr>
          </a:p>
        </p:txBody>
      </p:sp>
      <p:sp>
        <p:nvSpPr>
          <p:cNvPr id="6" name="Slide Number Placeholder 5">
            <a:extLst>
              <a:ext uri="{FF2B5EF4-FFF2-40B4-BE49-F238E27FC236}">
                <a16:creationId xmlns:a16="http://schemas.microsoft.com/office/drawing/2014/main" id="{D62AE9D8-92B0-4DFB-93E2-076DB92E33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893929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FE0307-202A-4FC0-8ACB-634C4CCFB75C}"/>
              </a:ext>
            </a:extLst>
          </p:cNvPr>
          <p:cNvSpPr>
            <a:spLocks noGrp="1"/>
          </p:cNvSpPr>
          <p:nvPr>
            <p:ph type="title"/>
          </p:nvPr>
        </p:nvSpPr>
        <p:spPr>
          <a:xfrm>
            <a:off x="67175" y="24964"/>
            <a:ext cx="8954100" cy="615523"/>
          </a:xfrm>
        </p:spPr>
        <p:txBody>
          <a:bodyPr/>
          <a:lstStyle/>
          <a:p>
            <a:pPr>
              <a:buNone/>
            </a:pPr>
            <a:r>
              <a:rPr lang="en-US" sz="2800" dirty="0"/>
              <a:t>Gallery of results</a:t>
            </a:r>
            <a:endParaRPr lang="en-GB" sz="2800" dirty="0"/>
          </a:p>
        </p:txBody>
      </p:sp>
      <p:sp>
        <p:nvSpPr>
          <p:cNvPr id="2" name="Slide Number Placeholder 1">
            <a:extLst>
              <a:ext uri="{FF2B5EF4-FFF2-40B4-BE49-F238E27FC236}">
                <a16:creationId xmlns:a16="http://schemas.microsoft.com/office/drawing/2014/main" id="{014CA84C-0F5A-49CA-ABB8-540B283EDB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47974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42B074-D725-49AE-887D-5231ADD17DE8}"/>
              </a:ext>
            </a:extLst>
          </p:cNvPr>
          <p:cNvSpPr>
            <a:spLocks noGrp="1"/>
          </p:cNvSpPr>
          <p:nvPr>
            <p:ph type="body" idx="1"/>
          </p:nvPr>
        </p:nvSpPr>
        <p:spPr>
          <a:xfrm>
            <a:off x="139660" y="785330"/>
            <a:ext cx="8520600" cy="3416400"/>
          </a:xfrm>
        </p:spPr>
        <p:txBody>
          <a:bodyPr>
            <a:normAutofit fontScale="92500" lnSpcReduction="20000"/>
          </a:bodyPr>
          <a:lstStyle/>
          <a:p>
            <a:pPr marL="114300" indent="0">
              <a:buNone/>
            </a:pPr>
            <a:r>
              <a:rPr lang="en-US" dirty="0"/>
              <a:t>WOFRY is the OASYS framework for </a:t>
            </a:r>
            <a:r>
              <a:rPr lang="en-US" dirty="0" err="1"/>
              <a:t>waveoptics</a:t>
            </a:r>
            <a:r>
              <a:rPr lang="en-US" dirty="0"/>
              <a:t> calculations. </a:t>
            </a:r>
          </a:p>
          <a:p>
            <a:endParaRPr lang="en-US" dirty="0"/>
          </a:p>
          <a:p>
            <a:pPr marL="214313" indent="-214313">
              <a:buFont typeface="Arial"/>
              <a:buChar char="•"/>
            </a:pPr>
            <a:r>
              <a:rPr lang="en-US" dirty="0">
                <a:solidFill>
                  <a:schemeClr val="tx1"/>
                </a:solidFill>
              </a:rPr>
              <a:t>From the </a:t>
            </a:r>
            <a:r>
              <a:rPr lang="en-US" b="1" dirty="0">
                <a:solidFill>
                  <a:schemeClr val="tx1"/>
                </a:solidFill>
              </a:rPr>
              <a:t>software engineering </a:t>
            </a:r>
            <a:r>
              <a:rPr lang="en-US" dirty="0">
                <a:solidFill>
                  <a:schemeClr val="tx1"/>
                </a:solidFill>
              </a:rPr>
              <a:t>point of view, it provides a generalization (or abstraction) of a software tool for wave optics, combining the component definitions from SYNED with the abstract declaration of </a:t>
            </a:r>
            <a:r>
              <a:rPr lang="en-US" dirty="0" err="1">
                <a:solidFill>
                  <a:schemeClr val="tx1"/>
                </a:solidFill>
              </a:rPr>
              <a:t>wavefronts</a:t>
            </a:r>
            <a:r>
              <a:rPr lang="en-US" dirty="0">
                <a:solidFill>
                  <a:schemeClr val="tx1"/>
                </a:solidFill>
              </a:rPr>
              <a:t> and propagators</a:t>
            </a:r>
            <a:r>
              <a:rPr lang="en-US" dirty="0"/>
              <a:t> </a:t>
            </a:r>
            <a:r>
              <a:rPr lang="en-US" dirty="0">
                <a:hlinkClick r:id="rId2"/>
              </a:rPr>
              <a:t>https://doi.org/10.1117/12.2274232</a:t>
            </a:r>
            <a:r>
              <a:rPr lang="en-US" dirty="0">
                <a:solidFill>
                  <a:schemeClr val="tx1"/>
                </a:solidFill>
              </a:rPr>
              <a:t>, and defines a mechanism for interfacing a wave optics codes (e.g., SRW, WISE etc.) in OASYS </a:t>
            </a:r>
            <a:r>
              <a:rPr lang="en-US" dirty="0"/>
              <a:t>[package: WOFRY] </a:t>
            </a:r>
            <a:br>
              <a:rPr lang="en-US" dirty="0"/>
            </a:br>
            <a:endParaRPr lang="en-US" dirty="0"/>
          </a:p>
          <a:p>
            <a:pPr marL="214313" indent="-214313">
              <a:buFont typeface="Arial"/>
              <a:buChar char="•"/>
            </a:pPr>
            <a:r>
              <a:rPr lang="en-US" dirty="0">
                <a:solidFill>
                  <a:srgbClr val="0000FF"/>
                </a:solidFill>
              </a:rPr>
              <a:t>From the </a:t>
            </a:r>
            <a:r>
              <a:rPr lang="en-US" b="1" dirty="0">
                <a:solidFill>
                  <a:srgbClr val="0000FF"/>
                </a:solidFill>
              </a:rPr>
              <a:t>physics</a:t>
            </a:r>
            <a:r>
              <a:rPr lang="en-US" dirty="0">
                <a:solidFill>
                  <a:srgbClr val="0000FF"/>
                </a:solidFill>
              </a:rPr>
              <a:t> point of view, it provides native implementations of simple </a:t>
            </a:r>
            <a:r>
              <a:rPr lang="en-US" dirty="0" err="1">
                <a:solidFill>
                  <a:srgbClr val="0000FF"/>
                </a:solidFill>
              </a:rPr>
              <a:t>wavefronts</a:t>
            </a:r>
            <a:r>
              <a:rPr lang="en-US" dirty="0">
                <a:solidFill>
                  <a:srgbClr val="0000FF"/>
                </a:solidFill>
              </a:rPr>
              <a:t> (e.g., plane waves, spherical waves, Gaussian sources), makes 1D coherent mode decomposition, and include free space propagators and optical elements for prototyping optical systems (in 1D and 2D)</a:t>
            </a:r>
            <a:r>
              <a:rPr lang="en-US" dirty="0"/>
              <a:t>. [package: WOFRYIMPL] </a:t>
            </a:r>
          </a:p>
          <a:p>
            <a:endParaRPr lang="en-GB" dirty="0"/>
          </a:p>
        </p:txBody>
      </p:sp>
      <p:sp>
        <p:nvSpPr>
          <p:cNvPr id="2" name="Title 1"/>
          <p:cNvSpPr>
            <a:spLocks noGrp="1"/>
          </p:cNvSpPr>
          <p:nvPr>
            <p:ph type="title"/>
          </p:nvPr>
        </p:nvSpPr>
        <p:spPr>
          <a:xfrm>
            <a:off x="67175" y="55741"/>
            <a:ext cx="8954100" cy="553968"/>
          </a:xfrm>
        </p:spPr>
        <p:txBody>
          <a:bodyPr/>
          <a:lstStyle/>
          <a:p>
            <a:pPr>
              <a:buNone/>
            </a:pPr>
            <a:r>
              <a:rPr lang="en-US" sz="2400" dirty="0"/>
              <a:t>WOFRY Wave Optics </a:t>
            </a:r>
            <a:r>
              <a:rPr lang="en-US" sz="2400" dirty="0" err="1"/>
              <a:t>FRamwork</a:t>
            </a:r>
            <a:r>
              <a:rPr lang="en-US" sz="2400" dirty="0"/>
              <a:t> in </a:t>
            </a:r>
            <a:r>
              <a:rPr lang="en-US" sz="2400" dirty="0" err="1"/>
              <a:t>pYthon</a:t>
            </a:r>
            <a:endParaRPr lang="en-US" sz="2400" dirty="0"/>
          </a:p>
        </p:txBody>
      </p:sp>
      <p:sp>
        <p:nvSpPr>
          <p:cNvPr id="4" name="Slide Number Placeholder 3">
            <a:extLst>
              <a:ext uri="{FF2B5EF4-FFF2-40B4-BE49-F238E27FC236}">
                <a16:creationId xmlns:a16="http://schemas.microsoft.com/office/drawing/2014/main" id="{D45EDB62-0443-4289-92FA-1830D61AFA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968178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3DA8C-923E-4A23-A5CF-E7C48F45309E}"/>
              </a:ext>
            </a:extLst>
          </p:cNvPr>
          <p:cNvSpPr>
            <a:spLocks noGrp="1"/>
          </p:cNvSpPr>
          <p:nvPr>
            <p:ph type="title"/>
          </p:nvPr>
        </p:nvSpPr>
        <p:spPr/>
        <p:txBody>
          <a:bodyPr/>
          <a:lstStyle/>
          <a:p>
            <a:r>
              <a:rPr lang="en-US" dirty="0"/>
              <a:t>EBS vs ESRF1 : Coherence fraction with COMSYL</a:t>
            </a:r>
            <a:endParaRPr lang="en-GB" dirty="0"/>
          </a:p>
        </p:txBody>
      </p:sp>
      <p:pic>
        <p:nvPicPr>
          <p:cNvPr id="4" name="Picture 3">
            <a:extLst>
              <a:ext uri="{FF2B5EF4-FFF2-40B4-BE49-F238E27FC236}">
                <a16:creationId xmlns:a16="http://schemas.microsoft.com/office/drawing/2014/main" id="{CE76F497-846D-4C1F-9364-4C6C4E561E3E}"/>
              </a:ext>
            </a:extLst>
          </p:cNvPr>
          <p:cNvPicPr>
            <a:picLocks noChangeAspect="1"/>
          </p:cNvPicPr>
          <p:nvPr/>
        </p:nvPicPr>
        <p:blipFill>
          <a:blip r:embed="rId2">
            <a:lum/>
            <a:alphaModFix/>
          </a:blip>
          <a:srcRect/>
          <a:stretch>
            <a:fillRect/>
          </a:stretch>
        </p:blipFill>
        <p:spPr>
          <a:xfrm>
            <a:off x="1595705" y="728068"/>
            <a:ext cx="5510948" cy="4097627"/>
          </a:xfrm>
          <a:prstGeom prst="rect">
            <a:avLst/>
          </a:prstGeom>
          <a:noFill/>
          <a:ln>
            <a:noFill/>
          </a:ln>
        </p:spPr>
      </p:pic>
      <p:pic>
        <p:nvPicPr>
          <p:cNvPr id="5" name="Picture 4">
            <a:extLst>
              <a:ext uri="{FF2B5EF4-FFF2-40B4-BE49-F238E27FC236}">
                <a16:creationId xmlns:a16="http://schemas.microsoft.com/office/drawing/2014/main" id="{014DB400-D247-4C63-90E8-C65018E254F1}"/>
              </a:ext>
            </a:extLst>
          </p:cNvPr>
          <p:cNvPicPr>
            <a:picLocks noChangeAspect="1"/>
          </p:cNvPicPr>
          <p:nvPr/>
        </p:nvPicPr>
        <p:blipFill>
          <a:blip r:embed="rId3">
            <a:lum/>
            <a:alphaModFix/>
          </a:blip>
          <a:srcRect/>
          <a:stretch>
            <a:fillRect/>
          </a:stretch>
        </p:blipFill>
        <p:spPr>
          <a:xfrm>
            <a:off x="3827698" y="2294268"/>
            <a:ext cx="2885923" cy="1922065"/>
          </a:xfrm>
          <a:prstGeom prst="rect">
            <a:avLst/>
          </a:prstGeom>
          <a:noFill/>
          <a:ln>
            <a:noFill/>
          </a:ln>
        </p:spPr>
      </p:pic>
      <p:sp>
        <p:nvSpPr>
          <p:cNvPr id="8" name="TextBox 7">
            <a:extLst>
              <a:ext uri="{FF2B5EF4-FFF2-40B4-BE49-F238E27FC236}">
                <a16:creationId xmlns:a16="http://schemas.microsoft.com/office/drawing/2014/main" id="{019FA020-95F6-452D-B92A-C4FEFE965A3F}"/>
              </a:ext>
            </a:extLst>
          </p:cNvPr>
          <p:cNvSpPr txBox="1"/>
          <p:nvPr/>
        </p:nvSpPr>
        <p:spPr bwMode="auto">
          <a:xfrm>
            <a:off x="5548257" y="4516323"/>
            <a:ext cx="3381054" cy="392415"/>
          </a:xfrm>
          <a:prstGeom prst="rect">
            <a:avLst/>
          </a:prstGeom>
          <a:noFill/>
        </p:spPr>
        <p:txBody>
          <a:bodyPr wrap="none" rtlCol="0">
            <a:spAutoFit/>
          </a:bodyPr>
          <a:lstStyle/>
          <a:p>
            <a:pPr>
              <a:defRPr/>
            </a:pPr>
            <a:r>
              <a:rPr lang="en-US" sz="1050" dirty="0">
                <a:solidFill>
                  <a:schemeClr val="tx1"/>
                </a:solidFill>
                <a:latin typeface="Calibri"/>
                <a:cs typeface="Calibri"/>
              </a:rPr>
              <a:t>M Glass, M Sanchez del Rio, EPL </a:t>
            </a:r>
            <a:r>
              <a:rPr lang="en-US" sz="1050" dirty="0" err="1">
                <a:solidFill>
                  <a:schemeClr val="tx1"/>
                </a:solidFill>
                <a:latin typeface="Calibri"/>
                <a:cs typeface="Calibri"/>
              </a:rPr>
              <a:t>Europhysics</a:t>
            </a:r>
            <a:r>
              <a:rPr lang="en-US" sz="1050" dirty="0">
                <a:solidFill>
                  <a:schemeClr val="tx1"/>
                </a:solidFill>
                <a:latin typeface="Calibri"/>
                <a:cs typeface="Calibri"/>
              </a:rPr>
              <a:t> letters (2017)</a:t>
            </a:r>
            <a:endParaRPr sz="1050" dirty="0">
              <a:solidFill>
                <a:schemeClr val="tx1"/>
              </a:solidFill>
            </a:endParaRPr>
          </a:p>
          <a:p>
            <a:pPr>
              <a:defRPr/>
            </a:pPr>
            <a:r>
              <a:rPr lang="mr-IN" sz="900" dirty="0">
                <a:solidFill>
                  <a:schemeClr val="tx1"/>
                </a:solidFill>
                <a:latin typeface="Calibri"/>
                <a:cs typeface="Calibri"/>
              </a:rPr>
              <a:t>http://dx.doi.org/10.1209/0295-5075/119/34004</a:t>
            </a:r>
            <a:endParaRPr lang="en-US" sz="900" dirty="0">
              <a:solidFill>
                <a:schemeClr val="tx1"/>
              </a:solidFill>
              <a:latin typeface="Calibri"/>
              <a:cs typeface="Calibri"/>
            </a:endParaRPr>
          </a:p>
        </p:txBody>
      </p:sp>
      <p:sp>
        <p:nvSpPr>
          <p:cNvPr id="6" name="Slide Number Placeholder 5">
            <a:extLst>
              <a:ext uri="{FF2B5EF4-FFF2-40B4-BE49-F238E27FC236}">
                <a16:creationId xmlns:a16="http://schemas.microsoft.com/office/drawing/2014/main" id="{740AEC7B-7D9D-45A7-9D4B-C9BB756B0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929431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385011" y="-180849"/>
            <a:ext cx="7615989" cy="923299"/>
          </a:xfrm>
        </p:spPr>
        <p:txBody>
          <a:bodyPr/>
          <a:lstStyle/>
          <a:p>
            <a:pPr>
              <a:buNone/>
              <a:defRPr/>
            </a:pPr>
            <a:r>
              <a:rPr lang="en-US" sz="2400" dirty="0"/>
              <a:t>COHERENCE FRACTION MODIFICATION BY SLITS</a:t>
            </a:r>
          </a:p>
        </p:txBody>
      </p:sp>
      <p:pic>
        <p:nvPicPr>
          <p:cNvPr id="6" name="Picture 5"/>
          <p:cNvPicPr>
            <a:picLocks noChangeAspect="1"/>
          </p:cNvPicPr>
          <p:nvPr/>
        </p:nvPicPr>
        <p:blipFill>
          <a:blip r:embed="rId2"/>
          <a:stretch/>
        </p:blipFill>
        <p:spPr bwMode="auto">
          <a:xfrm>
            <a:off x="3406426" y="457618"/>
            <a:ext cx="4600575" cy="3499991"/>
          </a:xfrm>
          <a:prstGeom prst="rect">
            <a:avLst/>
          </a:prstGeom>
        </p:spPr>
      </p:pic>
      <p:sp>
        <p:nvSpPr>
          <p:cNvPr id="3" name="TextBox 2"/>
          <p:cNvSpPr txBox="1"/>
          <p:nvPr/>
        </p:nvSpPr>
        <p:spPr bwMode="auto">
          <a:xfrm>
            <a:off x="7203368" y="2887895"/>
            <a:ext cx="679994" cy="253916"/>
          </a:xfrm>
          <a:prstGeom prst="rect">
            <a:avLst/>
          </a:prstGeom>
          <a:noFill/>
        </p:spPr>
        <p:txBody>
          <a:bodyPr wrap="none" rtlCol="0">
            <a:spAutoFit/>
          </a:bodyPr>
          <a:lstStyle/>
          <a:p>
            <a:pPr>
              <a:defRPr/>
            </a:pPr>
            <a:r>
              <a:rPr lang="en-US" sz="1050" dirty="0">
                <a:solidFill>
                  <a:srgbClr val="008000"/>
                </a:solidFill>
              </a:rPr>
              <a:t>13% (H)</a:t>
            </a:r>
          </a:p>
        </p:txBody>
      </p:sp>
      <p:sp>
        <p:nvSpPr>
          <p:cNvPr id="7" name="TextBox 6"/>
          <p:cNvSpPr txBox="1"/>
          <p:nvPr/>
        </p:nvSpPr>
        <p:spPr bwMode="auto">
          <a:xfrm>
            <a:off x="7203368" y="1803949"/>
            <a:ext cx="671979" cy="253916"/>
          </a:xfrm>
          <a:prstGeom prst="rect">
            <a:avLst/>
          </a:prstGeom>
          <a:noFill/>
        </p:spPr>
        <p:txBody>
          <a:bodyPr wrap="none" rtlCol="0">
            <a:spAutoFit/>
          </a:bodyPr>
          <a:lstStyle/>
          <a:p>
            <a:pPr>
              <a:defRPr/>
            </a:pPr>
            <a:r>
              <a:rPr lang="en-US" sz="1050" dirty="0">
                <a:solidFill>
                  <a:srgbClr val="008000"/>
                </a:solidFill>
              </a:rPr>
              <a:t>58% (V)</a:t>
            </a:r>
            <a:endParaRPr sz="1050" dirty="0"/>
          </a:p>
        </p:txBody>
      </p:sp>
      <p:sp>
        <p:nvSpPr>
          <p:cNvPr id="10" name="Isosceles Triangle 9"/>
          <p:cNvSpPr/>
          <p:nvPr/>
        </p:nvSpPr>
        <p:spPr bwMode="auto">
          <a:xfrm rot="5400000" flipH="1" flipV="1">
            <a:off x="1085106" y="639701"/>
            <a:ext cx="735420" cy="1061391"/>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cxnSp>
        <p:nvCxnSpPr>
          <p:cNvPr id="13" name="Straight Connector 12"/>
          <p:cNvCxnSpPr>
            <a:cxnSpLocks/>
          </p:cNvCxnSpPr>
          <p:nvPr/>
        </p:nvCxnSpPr>
        <p:spPr bwMode="auto">
          <a:xfrm>
            <a:off x="1983510" y="1173857"/>
            <a:ext cx="1" cy="481581"/>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cxnSp>
        <p:nvCxnSpPr>
          <p:cNvPr id="14" name="Straight Connector 13"/>
          <p:cNvCxnSpPr>
            <a:cxnSpLocks/>
          </p:cNvCxnSpPr>
          <p:nvPr/>
        </p:nvCxnSpPr>
        <p:spPr bwMode="auto">
          <a:xfrm>
            <a:off x="1983510" y="436455"/>
            <a:ext cx="0" cy="611990"/>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rgbClr val="000000"/>
          </a:lnRef>
          <a:fillRef idx="0">
            <a:srgbClr val="000000"/>
          </a:fillRef>
          <a:effectRef idx="0">
            <a:srgbClr val="000000"/>
          </a:effectRef>
          <a:fontRef idx="none"/>
        </p:style>
      </p:cxnSp>
      <p:grpSp>
        <p:nvGrpSpPr>
          <p:cNvPr id="16" name="Group 15"/>
          <p:cNvGrpSpPr/>
          <p:nvPr/>
        </p:nvGrpSpPr>
        <p:grpSpPr bwMode="auto">
          <a:xfrm>
            <a:off x="470671" y="934534"/>
            <a:ext cx="387713" cy="457200"/>
            <a:chOff x="6468695" y="3429000"/>
            <a:chExt cx="516951" cy="609600"/>
          </a:xfrm>
        </p:grpSpPr>
        <p:cxnSp>
          <p:nvCxnSpPr>
            <p:cNvPr id="17" name="Straight Arrow Connector 16"/>
            <p:cNvCxnSpPr>
              <a:cxnSpLocks/>
            </p:cNvCxnSpPr>
            <p:nvPr/>
          </p:nvCxnSpPr>
          <p:spPr bwMode="auto">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bwMode="auto">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bwMode="auto">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bwMode="auto">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bwMode="auto">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sp>
        <p:nvSpPr>
          <p:cNvPr id="24" name="Isosceles Triangle 23"/>
          <p:cNvSpPr/>
          <p:nvPr/>
        </p:nvSpPr>
        <p:spPr bwMode="auto">
          <a:xfrm rot="5400000" flipH="1" flipV="1">
            <a:off x="2045210" y="688134"/>
            <a:ext cx="238126" cy="879219"/>
          </a:xfrm>
          <a:prstGeom prst="triangle">
            <a:avLst>
              <a:gd name="adj" fmla="val 50000"/>
            </a:avLst>
          </a:prstGeom>
          <a:solidFill>
            <a:schemeClr val="accent1">
              <a:lumMod val="40000"/>
              <a:lumOff val="60000"/>
            </a:schemeClr>
          </a:solidFill>
          <a:ln w="25400" cap="flat">
            <a:noFill/>
            <a:prstDash val="solid"/>
            <a:bevel/>
          </a:ln>
          <a:effectLst/>
        </p:spPr>
        <p:style>
          <a:lnRef idx="0">
            <a:srgbClr val="000000"/>
          </a:lnRef>
          <a:fillRef idx="0">
            <a:srgbClr val="000000"/>
          </a:fillRef>
          <a:effectRef idx="0">
            <a:srgbClr val="000000"/>
          </a:effectRef>
          <a:fontRef idx="none"/>
        </p:style>
        <p:txBody>
          <a:bodyPr rot="0" spcFirstLastPara="1" vertOverflow="overflow" horzOverflow="overflow" vert="horz" wrap="square" lIns="34289" tIns="34289" rIns="34289" bIns="34289" numCol="1" spcCol="38100" rtlCol="0" anchor="ctr">
            <a:spAutoFit/>
          </a:bodyPr>
          <a:lstStyle/>
          <a:p>
            <a:pPr defTabSz="685800">
              <a:buClrTx/>
              <a:defRPr/>
            </a:pPr>
            <a:endParaRPr lang="en-US" sz="1350"/>
          </a:p>
        </p:txBody>
      </p:sp>
      <p:sp>
        <p:nvSpPr>
          <p:cNvPr id="25" name="TextBox 24"/>
          <p:cNvSpPr txBox="1"/>
          <p:nvPr/>
        </p:nvSpPr>
        <p:spPr bwMode="auto">
          <a:xfrm>
            <a:off x="2164273" y="457618"/>
            <a:ext cx="1229824" cy="253916"/>
          </a:xfrm>
          <a:prstGeom prst="rect">
            <a:avLst/>
          </a:prstGeom>
          <a:noFill/>
        </p:spPr>
        <p:txBody>
          <a:bodyPr wrap="none" rtlCol="0">
            <a:spAutoFit/>
          </a:bodyPr>
          <a:lstStyle/>
          <a:p>
            <a:pPr>
              <a:defRPr/>
            </a:pPr>
            <a:r>
              <a:rPr lang="en-US" sz="1050" dirty="0"/>
              <a:t>EBS U18 L=2.5m</a:t>
            </a:r>
          </a:p>
        </p:txBody>
      </p:sp>
      <p:sp>
        <p:nvSpPr>
          <p:cNvPr id="22" name="Rectangle 21">
            <a:extLst>
              <a:ext uri="{FF2B5EF4-FFF2-40B4-BE49-F238E27FC236}">
                <a16:creationId xmlns:a16="http://schemas.microsoft.com/office/drawing/2014/main" id="{1F3258F4-62DE-42D7-9B5F-513E19472BDB}"/>
              </a:ext>
            </a:extLst>
          </p:cNvPr>
          <p:cNvSpPr/>
          <p:nvPr/>
        </p:nvSpPr>
        <p:spPr bwMode="auto">
          <a:xfrm>
            <a:off x="39039" y="4313109"/>
            <a:ext cx="6321073" cy="600164"/>
          </a:xfrm>
          <a:prstGeom prst="rect">
            <a:avLst/>
          </a:prstGeom>
        </p:spPr>
        <p:txBody>
          <a:bodyPr wrap="square">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US" sz="1100" dirty="0">
                <a:solidFill>
                  <a:schemeClr val="tx1"/>
                </a:solidFill>
              </a:rPr>
              <a:t>J. Synchrotron Rad. 29, 1354–1367  (2022)</a:t>
            </a:r>
          </a:p>
          <a:p>
            <a:r>
              <a:rPr lang="en-US" sz="1100" dirty="0">
                <a:solidFill>
                  <a:schemeClr val="tx1"/>
                </a:solidFill>
              </a:rPr>
              <a:t>DOI: </a:t>
            </a:r>
            <a:r>
              <a:rPr lang="en-US" sz="1100" dirty="0">
                <a:solidFill>
                  <a:schemeClr val="tx1"/>
                </a:solidFill>
                <a:hlinkClick r:id="rId3">
                  <a:extLst>
                    <a:ext uri="{A12FA001-AC4F-418D-AE19-62706E023703}">
                      <ahyp:hlinkClr xmlns:ahyp="http://schemas.microsoft.com/office/drawing/2018/hyperlinkcolor" val="tx"/>
                    </a:ext>
                  </a:extLst>
                </a:hlinkClick>
              </a:rPr>
              <a:t>http://dx.doi.org/10.1107/S1600577522008736</a:t>
            </a:r>
            <a:endParaRPr lang="en-GB" sz="1100" dirty="0">
              <a:solidFill>
                <a:schemeClr val="tx1"/>
              </a:solidFill>
            </a:endParaRPr>
          </a:p>
        </p:txBody>
      </p:sp>
      <p:sp>
        <p:nvSpPr>
          <p:cNvPr id="4" name="Slide Number Placeholder 3">
            <a:extLst>
              <a:ext uri="{FF2B5EF4-FFF2-40B4-BE49-F238E27FC236}">
                <a16:creationId xmlns:a16="http://schemas.microsoft.com/office/drawing/2014/main" id="{EA91A515-F405-48AD-AEC6-28444B5E6F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558108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Picture 7"/>
          <p:cNvPicPr>
            <a:picLocks noChangeAspect="1"/>
          </p:cNvPicPr>
          <p:nvPr/>
        </p:nvPicPr>
        <p:blipFill>
          <a:blip r:embed="rId2"/>
          <a:stretch/>
        </p:blipFill>
        <p:spPr bwMode="auto">
          <a:xfrm>
            <a:off x="1415450" y="3421033"/>
            <a:ext cx="1781648" cy="1159843"/>
          </a:xfrm>
          <a:prstGeom prst="rect">
            <a:avLst/>
          </a:prstGeom>
        </p:spPr>
      </p:pic>
      <p:sp>
        <p:nvSpPr>
          <p:cNvPr id="2" name="Title 1"/>
          <p:cNvSpPr>
            <a:spLocks noGrp="1"/>
          </p:cNvSpPr>
          <p:nvPr>
            <p:ph type="title"/>
          </p:nvPr>
        </p:nvSpPr>
        <p:spPr bwMode="auto">
          <a:xfrm>
            <a:off x="57675" y="62425"/>
            <a:ext cx="9039600" cy="430857"/>
          </a:xfrm>
        </p:spPr>
        <p:txBody>
          <a:bodyPr/>
          <a:lstStyle/>
          <a:p>
            <a:pPr>
              <a:defRPr/>
            </a:pPr>
            <a:r>
              <a:rPr lang="en-US" sz="1600" dirty="0"/>
              <a:t>ALS-FLEXON: CORRECTION OF THERMAL DEFORMATION WITH ADAPTIVE OPTICS</a:t>
            </a:r>
          </a:p>
        </p:txBody>
      </p:sp>
      <p:sp>
        <p:nvSpPr>
          <p:cNvPr id="3" name="Content Placeholder 2"/>
          <p:cNvSpPr>
            <a:spLocks noGrp="1"/>
          </p:cNvSpPr>
          <p:nvPr>
            <p:ph idx="4294967295"/>
          </p:nvPr>
        </p:nvSpPr>
        <p:spPr bwMode="auto">
          <a:xfrm>
            <a:off x="0" y="3187700"/>
            <a:ext cx="5113338" cy="374650"/>
          </a:xfrm>
        </p:spPr>
        <p:txBody>
          <a:bodyPr>
            <a:normAutofit fontScale="70000" lnSpcReduction="20000"/>
          </a:bodyPr>
          <a:lstStyle/>
          <a:p>
            <a:pPr marL="114300" indent="0">
              <a:buNone/>
              <a:defRPr/>
            </a:pPr>
            <a:r>
              <a:rPr lang="en-US" dirty="0">
                <a:solidFill>
                  <a:schemeClr val="tx1"/>
                </a:solidFill>
              </a:rPr>
              <a:t>LN cooling </a:t>
            </a:r>
            <a:r>
              <a:rPr lang="en-US" sz="1200" dirty="0">
                <a:solidFill>
                  <a:schemeClr val="tx1"/>
                </a:solidFill>
              </a:rPr>
              <a:t>Cutler </a:t>
            </a:r>
            <a:r>
              <a:rPr lang="en-US" sz="1200" i="1" dirty="0">
                <a:solidFill>
                  <a:schemeClr val="tx1"/>
                </a:solidFill>
              </a:rPr>
              <a:t>et al. </a:t>
            </a:r>
            <a:r>
              <a:rPr lang="en-US" sz="900" dirty="0">
                <a:solidFill>
                  <a:schemeClr val="tx1"/>
                </a:solidFill>
              </a:rPr>
              <a:t>http://dx.doi.org/10.1107/S1600577520009522</a:t>
            </a:r>
            <a:r>
              <a:rPr lang="en-US" sz="750" dirty="0">
                <a:solidFill>
                  <a:schemeClr val="tx1"/>
                </a:solidFill>
              </a:rPr>
              <a:t>)</a:t>
            </a:r>
          </a:p>
        </p:txBody>
      </p:sp>
      <p:pic>
        <p:nvPicPr>
          <p:cNvPr id="6" name="Picture 5" descr="wofrynodeformation.png"/>
          <p:cNvPicPr>
            <a:picLocks noChangeAspect="1"/>
          </p:cNvPicPr>
          <p:nvPr/>
        </p:nvPicPr>
        <p:blipFill>
          <a:blip r:embed="rId3"/>
          <a:stretch/>
        </p:blipFill>
        <p:spPr bwMode="auto">
          <a:xfrm>
            <a:off x="1838325" y="412201"/>
            <a:ext cx="5081924" cy="1664198"/>
          </a:xfrm>
          <a:prstGeom prst="rect">
            <a:avLst/>
          </a:prstGeom>
        </p:spPr>
      </p:pic>
      <p:pic>
        <p:nvPicPr>
          <p:cNvPr id="7" name="Picture 6"/>
          <p:cNvPicPr>
            <a:picLocks noChangeAspect="1"/>
          </p:cNvPicPr>
          <p:nvPr/>
        </p:nvPicPr>
        <p:blipFill>
          <a:blip r:embed="rId4"/>
          <a:stretch/>
        </p:blipFill>
        <p:spPr bwMode="auto">
          <a:xfrm>
            <a:off x="1524001" y="2076399"/>
            <a:ext cx="1781648" cy="1219199"/>
          </a:xfrm>
          <a:prstGeom prst="rect">
            <a:avLst/>
          </a:prstGeom>
        </p:spPr>
      </p:pic>
      <p:pic>
        <p:nvPicPr>
          <p:cNvPr id="9" name="Picture 8"/>
          <p:cNvPicPr>
            <a:picLocks noChangeAspect="1"/>
          </p:cNvPicPr>
          <p:nvPr/>
        </p:nvPicPr>
        <p:blipFill>
          <a:blip r:embed="rId5"/>
          <a:stretch/>
        </p:blipFill>
        <p:spPr bwMode="auto">
          <a:xfrm>
            <a:off x="3400897" y="2231296"/>
            <a:ext cx="1714028" cy="1092151"/>
          </a:xfrm>
          <a:prstGeom prst="rect">
            <a:avLst/>
          </a:prstGeom>
        </p:spPr>
      </p:pic>
      <p:pic>
        <p:nvPicPr>
          <p:cNvPr id="10" name="Picture 9"/>
          <p:cNvPicPr>
            <a:picLocks noChangeAspect="1"/>
          </p:cNvPicPr>
          <p:nvPr/>
        </p:nvPicPr>
        <p:blipFill>
          <a:blip r:embed="rId6"/>
          <a:stretch/>
        </p:blipFill>
        <p:spPr bwMode="auto">
          <a:xfrm>
            <a:off x="3400897" y="3397918"/>
            <a:ext cx="1828328" cy="1139393"/>
          </a:xfrm>
          <a:prstGeom prst="rect">
            <a:avLst/>
          </a:prstGeom>
        </p:spPr>
      </p:pic>
      <p:pic>
        <p:nvPicPr>
          <p:cNvPr id="11" name="Picture 10"/>
          <p:cNvPicPr>
            <a:picLocks noChangeAspect="1"/>
          </p:cNvPicPr>
          <p:nvPr/>
        </p:nvPicPr>
        <p:blipFill>
          <a:blip r:embed="rId7"/>
          <a:stretch/>
        </p:blipFill>
        <p:spPr bwMode="auto">
          <a:xfrm>
            <a:off x="752950" y="2367280"/>
            <a:ext cx="723427" cy="478739"/>
          </a:xfrm>
          <a:prstGeom prst="rect">
            <a:avLst/>
          </a:prstGeom>
        </p:spPr>
      </p:pic>
      <p:pic>
        <p:nvPicPr>
          <p:cNvPr id="12" name="Picture 11"/>
          <p:cNvPicPr>
            <a:picLocks noChangeAspect="1"/>
          </p:cNvPicPr>
          <p:nvPr/>
        </p:nvPicPr>
        <p:blipFill>
          <a:blip r:embed="rId8"/>
          <a:stretch/>
        </p:blipFill>
        <p:spPr bwMode="auto">
          <a:xfrm>
            <a:off x="5317137" y="3899136"/>
            <a:ext cx="826489" cy="638175"/>
          </a:xfrm>
          <a:prstGeom prst="rect">
            <a:avLst/>
          </a:prstGeom>
        </p:spPr>
      </p:pic>
      <p:pic>
        <p:nvPicPr>
          <p:cNvPr id="13" name="Picture 12"/>
          <p:cNvPicPr>
            <a:picLocks noChangeAspect="1"/>
          </p:cNvPicPr>
          <p:nvPr/>
        </p:nvPicPr>
        <p:blipFill>
          <a:blip r:embed="rId9"/>
          <a:stretch/>
        </p:blipFill>
        <p:spPr bwMode="auto">
          <a:xfrm>
            <a:off x="5481046" y="3230424"/>
            <a:ext cx="529229" cy="570391"/>
          </a:xfrm>
          <a:prstGeom prst="rect">
            <a:avLst/>
          </a:prstGeom>
        </p:spPr>
      </p:pic>
      <p:pic>
        <p:nvPicPr>
          <p:cNvPr id="14" name="Picture 13"/>
          <p:cNvPicPr>
            <a:picLocks noChangeAspect="1"/>
          </p:cNvPicPr>
          <p:nvPr/>
        </p:nvPicPr>
        <p:blipFill>
          <a:blip r:embed="rId5"/>
          <a:stretch/>
        </p:blipFill>
        <p:spPr bwMode="auto">
          <a:xfrm>
            <a:off x="6143625" y="3397919"/>
            <a:ext cx="1714028" cy="1092151"/>
          </a:xfrm>
          <a:prstGeom prst="rect">
            <a:avLst/>
          </a:prstGeom>
        </p:spPr>
      </p:pic>
      <p:sp>
        <p:nvSpPr>
          <p:cNvPr id="15" name="TextBox 14"/>
          <p:cNvSpPr txBox="1"/>
          <p:nvPr/>
        </p:nvSpPr>
        <p:spPr bwMode="auto">
          <a:xfrm>
            <a:off x="3684707" y="4553048"/>
            <a:ext cx="2417650" cy="392415"/>
          </a:xfrm>
          <a:prstGeom prst="rect">
            <a:avLst/>
          </a:prstGeom>
          <a:noFill/>
        </p:spPr>
        <p:txBody>
          <a:bodyPr wrap="none" rtlCol="0">
            <a:spAutoFit/>
          </a:bodyPr>
          <a:lstStyle/>
          <a:p>
            <a:pPr>
              <a:defRPr/>
            </a:pPr>
            <a:r>
              <a:rPr lang="en-US" sz="1050" dirty="0">
                <a:solidFill>
                  <a:schemeClr val="tx1"/>
                </a:solidFill>
                <a:latin typeface="Calibri"/>
                <a:cs typeface="Calibri"/>
              </a:rPr>
              <a:t>M. Sanchez del Rio et al, JSR 2020</a:t>
            </a:r>
            <a:endParaRPr sz="1050" dirty="0">
              <a:solidFill>
                <a:schemeClr val="tx1"/>
              </a:solidFill>
            </a:endParaRPr>
          </a:p>
          <a:p>
            <a:pPr>
              <a:defRPr/>
            </a:pPr>
            <a:r>
              <a:rPr lang="en-US" sz="900" dirty="0">
                <a:solidFill>
                  <a:schemeClr val="tx1"/>
                </a:solidFill>
                <a:latin typeface="Calibri"/>
                <a:cs typeface="Calibri"/>
              </a:rPr>
              <a:t>http://dx.doi.org/10.1107/S1600577520009522</a:t>
            </a:r>
          </a:p>
        </p:txBody>
      </p:sp>
      <p:pic>
        <p:nvPicPr>
          <p:cNvPr id="17" name="Picture 16"/>
          <p:cNvPicPr>
            <a:picLocks noChangeAspect="1"/>
          </p:cNvPicPr>
          <p:nvPr/>
        </p:nvPicPr>
        <p:blipFill>
          <a:blip r:embed="rId10"/>
          <a:stretch/>
        </p:blipFill>
        <p:spPr bwMode="auto">
          <a:xfrm>
            <a:off x="4733925" y="2492476"/>
            <a:ext cx="569789" cy="569789"/>
          </a:xfrm>
          <a:prstGeom prst="rect">
            <a:avLst/>
          </a:prstGeom>
        </p:spPr>
      </p:pic>
      <p:pic>
        <p:nvPicPr>
          <p:cNvPr id="18" name="Picture 17"/>
          <p:cNvPicPr>
            <a:picLocks noChangeAspect="1"/>
          </p:cNvPicPr>
          <p:nvPr/>
        </p:nvPicPr>
        <p:blipFill>
          <a:blip r:embed="rId11"/>
          <a:stretch/>
        </p:blipFill>
        <p:spPr bwMode="auto">
          <a:xfrm>
            <a:off x="4856484" y="3705226"/>
            <a:ext cx="372741" cy="426455"/>
          </a:xfrm>
          <a:prstGeom prst="rect">
            <a:avLst/>
          </a:prstGeom>
        </p:spPr>
      </p:pic>
      <p:pic>
        <p:nvPicPr>
          <p:cNvPr id="19" name="Picture 18"/>
          <p:cNvPicPr>
            <a:picLocks noChangeAspect="1"/>
          </p:cNvPicPr>
          <p:nvPr/>
        </p:nvPicPr>
        <p:blipFill>
          <a:blip r:embed="rId10"/>
          <a:stretch/>
        </p:blipFill>
        <p:spPr bwMode="auto">
          <a:xfrm>
            <a:off x="7431211" y="3561892"/>
            <a:ext cx="569789" cy="569789"/>
          </a:xfrm>
          <a:prstGeom prst="rect">
            <a:avLst/>
          </a:prstGeom>
        </p:spPr>
      </p:pic>
      <p:sp>
        <p:nvSpPr>
          <p:cNvPr id="4" name="TextBox 3"/>
          <p:cNvSpPr txBox="1"/>
          <p:nvPr/>
        </p:nvSpPr>
        <p:spPr bwMode="auto">
          <a:xfrm>
            <a:off x="3027708" y="1019312"/>
            <a:ext cx="861133" cy="253916"/>
          </a:xfrm>
          <a:prstGeom prst="rect">
            <a:avLst/>
          </a:prstGeom>
          <a:noFill/>
        </p:spPr>
        <p:txBody>
          <a:bodyPr wrap="none" rtlCol="0">
            <a:spAutoFit/>
          </a:bodyPr>
          <a:lstStyle/>
          <a:p>
            <a:pPr>
              <a:defRPr/>
            </a:pPr>
            <a:r>
              <a:rPr lang="en-US" sz="1050"/>
              <a:t>M1: 819μm</a:t>
            </a:r>
          </a:p>
        </p:txBody>
      </p:sp>
      <p:sp>
        <p:nvSpPr>
          <p:cNvPr id="20" name="TextBox 19"/>
          <p:cNvSpPr txBox="1"/>
          <p:nvPr/>
        </p:nvSpPr>
        <p:spPr bwMode="auto">
          <a:xfrm>
            <a:off x="4255878" y="1005589"/>
            <a:ext cx="1201212" cy="253916"/>
          </a:xfrm>
          <a:prstGeom prst="rect">
            <a:avLst/>
          </a:prstGeom>
          <a:noFill/>
        </p:spPr>
        <p:txBody>
          <a:bodyPr wrap="square" rtlCol="0">
            <a:spAutoFit/>
          </a:bodyPr>
          <a:lstStyle/>
          <a:p>
            <a:pPr>
              <a:defRPr/>
            </a:pPr>
            <a:r>
              <a:rPr lang="en-US" sz="1050"/>
              <a:t>M3: 1630 μm</a:t>
            </a:r>
          </a:p>
        </p:txBody>
      </p:sp>
      <p:sp>
        <p:nvSpPr>
          <p:cNvPr id="21" name="TextBox 20"/>
          <p:cNvSpPr txBox="1"/>
          <p:nvPr/>
        </p:nvSpPr>
        <p:spPr bwMode="auto">
          <a:xfrm>
            <a:off x="5481046" y="1019312"/>
            <a:ext cx="1130438" cy="253916"/>
          </a:xfrm>
          <a:prstGeom prst="rect">
            <a:avLst/>
          </a:prstGeom>
          <a:noFill/>
        </p:spPr>
        <p:txBody>
          <a:bodyPr wrap="none" rtlCol="0">
            <a:spAutoFit/>
          </a:bodyPr>
          <a:lstStyle/>
          <a:p>
            <a:pPr>
              <a:defRPr/>
            </a:pPr>
            <a:r>
              <a:rPr lang="en-US" sz="1050"/>
              <a:t>Sample: 3.8 μm</a:t>
            </a:r>
          </a:p>
        </p:txBody>
      </p:sp>
      <p:sp>
        <p:nvSpPr>
          <p:cNvPr id="22" name="Content Placeholder 2"/>
          <p:cNvSpPr txBox="1"/>
          <p:nvPr/>
        </p:nvSpPr>
        <p:spPr bwMode="gray">
          <a:xfrm>
            <a:off x="1181402" y="4441704"/>
            <a:ext cx="2359365" cy="701796"/>
          </a:xfrm>
          <a:prstGeom prst="rect">
            <a:avLst/>
          </a:prstGeom>
        </p:spPr>
        <p:txBody>
          <a:bodyPr vert="horz" lIns="0" tIns="0" rIns="0" bIns="0" rtlCol="0" anchor="t" anchorCtr="0">
            <a:noAutofit/>
          </a:bodyPr>
          <a:lstStyle>
            <a:lvl1pPr marL="0" indent="0" algn="l" defTabSz="914400">
              <a:spcBef>
                <a:spcPts val="0"/>
              </a:spcBef>
              <a:spcAft>
                <a:spcPts val="1000"/>
              </a:spcAft>
              <a:buFont typeface="Arial"/>
              <a:buNone/>
              <a:defRPr sz="1800" b="1">
                <a:solidFill>
                  <a:schemeClr val="accent6"/>
                </a:solidFill>
                <a:latin typeface="+mn-lt"/>
                <a:ea typeface="+mn-ea"/>
                <a:cs typeface="+mn-cs"/>
              </a:defRPr>
            </a:lvl1pPr>
            <a:lvl2pPr marL="0" indent="0" algn="l" defTabSz="914400">
              <a:spcBef>
                <a:spcPts val="0"/>
              </a:spcBef>
              <a:spcAft>
                <a:spcPts val="1500"/>
              </a:spcAft>
              <a:buFont typeface="Arial"/>
              <a:buNone/>
              <a:defRPr sz="1700">
                <a:solidFill>
                  <a:schemeClr val="tx1"/>
                </a:solidFill>
                <a:latin typeface="+mn-lt"/>
                <a:ea typeface="+mn-ea"/>
                <a:cs typeface="+mn-cs"/>
              </a:defRPr>
            </a:lvl2pPr>
            <a:lvl3pPr marL="0" indent="0" algn="l" defTabSz="914400">
              <a:lnSpc>
                <a:spcPct val="105000"/>
              </a:lnSpc>
              <a:spcBef>
                <a:spcPts val="0"/>
              </a:spcBef>
              <a:spcAft>
                <a:spcPts val="500"/>
              </a:spcAft>
              <a:buFont typeface="Arial"/>
              <a:buNone/>
              <a:defRPr sz="1500">
                <a:solidFill>
                  <a:schemeClr val="tx1"/>
                </a:solidFill>
                <a:latin typeface="+mn-lt"/>
                <a:ea typeface="+mn-ea"/>
                <a:cs typeface="+mn-cs"/>
              </a:defRPr>
            </a:lvl3pPr>
            <a:lvl4pPr marL="357188" indent="-174625" algn="l" defTabSz="914400">
              <a:lnSpc>
                <a:spcPct val="110000"/>
              </a:lnSpc>
              <a:spcBef>
                <a:spcPts val="0"/>
              </a:spcBef>
              <a:spcAft>
                <a:spcPts val="300"/>
              </a:spcAft>
              <a:buClr>
                <a:schemeClr val="accent6"/>
              </a:buClr>
              <a:buSzPct val="80000"/>
              <a:buFont typeface="Wingdings"/>
              <a:buChar char="l"/>
              <a:defRPr sz="1500">
                <a:solidFill>
                  <a:schemeClr val="tx1"/>
                </a:solidFill>
                <a:latin typeface="+mn-lt"/>
                <a:ea typeface="+mn-ea"/>
                <a:cs typeface="+mn-cs"/>
              </a:defRPr>
            </a:lvl4pPr>
            <a:lvl5pPr marL="1162050" indent="-174625" algn="l" defTabSz="914400">
              <a:spcBef>
                <a:spcPts val="0"/>
              </a:spcBef>
              <a:spcAft>
                <a:spcPts val="300"/>
              </a:spcAft>
              <a:buClr>
                <a:schemeClr val="accent6"/>
              </a:buClr>
              <a:buFont typeface="ITCOfficinaSans LT Book"/>
              <a:buChar char="&gt;"/>
              <a:defRPr sz="1200" i="1">
                <a:solidFill>
                  <a:schemeClr val="tx1"/>
                </a:solidFill>
                <a:latin typeface="+mn-lt"/>
                <a:ea typeface="+mn-ea"/>
                <a:cs typeface="+mn-cs"/>
              </a:defRPr>
            </a:lvl5pPr>
            <a:lvl6pPr marL="2514600" indent="-228600" algn="l" defTabSz="914400">
              <a:spcBef>
                <a:spcPts val="0"/>
              </a:spcBef>
              <a:buFont typeface="Arial"/>
              <a:buChar char="•"/>
              <a:defRPr sz="2000">
                <a:solidFill>
                  <a:schemeClr val="tx1"/>
                </a:solidFill>
                <a:latin typeface="+mn-lt"/>
                <a:ea typeface="+mn-ea"/>
                <a:cs typeface="+mn-cs"/>
              </a:defRPr>
            </a:lvl6pPr>
            <a:lvl7pPr marL="2971800" indent="-228600" algn="l" defTabSz="914400">
              <a:spcBef>
                <a:spcPts val="0"/>
              </a:spcBef>
              <a:buFont typeface="Arial"/>
              <a:buChar char="•"/>
              <a:defRPr sz="2000">
                <a:solidFill>
                  <a:schemeClr val="tx1"/>
                </a:solidFill>
                <a:latin typeface="+mn-lt"/>
                <a:ea typeface="+mn-ea"/>
                <a:cs typeface="+mn-cs"/>
              </a:defRPr>
            </a:lvl7pPr>
            <a:lvl8pPr marL="3429000" indent="-228600" algn="l" defTabSz="914400">
              <a:spcBef>
                <a:spcPts val="0"/>
              </a:spcBef>
              <a:buFont typeface="Arial"/>
              <a:buChar char="•"/>
              <a:defRPr sz="2000">
                <a:solidFill>
                  <a:schemeClr val="tx1"/>
                </a:solidFill>
                <a:latin typeface="+mn-lt"/>
                <a:ea typeface="+mn-ea"/>
                <a:cs typeface="+mn-cs"/>
              </a:defRPr>
            </a:lvl8pPr>
            <a:lvl9pPr marL="3886200" indent="-228600" algn="l" defTabSz="914400">
              <a:spcBef>
                <a:spcPts val="0"/>
              </a:spcBef>
              <a:buFont typeface="Arial"/>
              <a:buChar char="•"/>
              <a:defRPr sz="2000">
                <a:solidFill>
                  <a:schemeClr val="tx1"/>
                </a:solidFill>
                <a:latin typeface="+mn-lt"/>
                <a:ea typeface="+mn-ea"/>
                <a:cs typeface="+mn-cs"/>
              </a:defRPr>
            </a:lvl9pPr>
          </a:lstStyle>
          <a:p>
            <a:pPr>
              <a:defRPr/>
            </a:pPr>
            <a:r>
              <a:rPr lang="en-US" sz="1350" dirty="0">
                <a:solidFill>
                  <a:schemeClr val="tx1"/>
                </a:solidFill>
              </a:rPr>
              <a:t>Water cooling      </a:t>
            </a:r>
            <a:endParaRPr sz="1350" dirty="0">
              <a:solidFill>
                <a:schemeClr val="tx1"/>
              </a:solidFill>
            </a:endParaRPr>
          </a:p>
          <a:p>
            <a:pPr>
              <a:defRPr/>
            </a:pPr>
            <a:r>
              <a:rPr lang="en-US" sz="900" dirty="0">
                <a:solidFill>
                  <a:schemeClr val="tx1"/>
                </a:solidFill>
              </a:rPr>
              <a:t>(CF ~ 0.8 with a 4 m undulator at 230 eV)</a:t>
            </a:r>
          </a:p>
        </p:txBody>
      </p:sp>
      <p:sp>
        <p:nvSpPr>
          <p:cNvPr id="5" name="Rectangle 4"/>
          <p:cNvSpPr/>
          <p:nvPr/>
        </p:nvSpPr>
        <p:spPr bwMode="auto">
          <a:xfrm>
            <a:off x="5317137" y="3188326"/>
            <a:ext cx="826489" cy="1348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050"/>
          </a:p>
        </p:txBody>
      </p:sp>
      <p:cxnSp>
        <p:nvCxnSpPr>
          <p:cNvPr id="23" name="Straight Arrow Connector 22"/>
          <p:cNvCxnSpPr>
            <a:cxnSpLocks/>
          </p:cNvCxnSpPr>
          <p:nvPr/>
        </p:nvCxnSpPr>
        <p:spPr bwMode="auto">
          <a:xfrm flipV="1">
            <a:off x="5883793" y="1949001"/>
            <a:ext cx="10949" cy="12393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Slide Number Placeholder 15">
            <a:extLst>
              <a:ext uri="{FF2B5EF4-FFF2-40B4-BE49-F238E27FC236}">
                <a16:creationId xmlns:a16="http://schemas.microsoft.com/office/drawing/2014/main" id="{A68B03E1-0C5F-47E8-BEF7-2E1700999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14134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graphicFrame>
        <p:nvGraphicFramePr>
          <p:cNvPr id="3" name="Object 2"/>
          <p:cNvGraphicFramePr>
            <a:graphicFrameLocks noChangeAspect="1"/>
          </p:cNvGraphicFramePr>
          <p:nvPr>
            <p:extLst/>
          </p:nvPr>
        </p:nvGraphicFramePr>
        <p:xfrm>
          <a:off x="1516907" y="475882"/>
          <a:ext cx="6354365" cy="671513"/>
        </p:xfrm>
        <a:graphic>
          <a:graphicData uri="http://schemas.openxmlformats.org/presentationml/2006/ole">
            <mc:AlternateContent xmlns:mc="http://schemas.openxmlformats.org/markup-compatibility/2006">
              <mc:Choice xmlns:v="urn:schemas-microsoft-com:vml" Requires="v">
                <p:oleObj spid="_x0000_s6250" name="oleObj" r:id="rId3" imgW="4330700" imgH="457200" progId="Equation.DSMT4">
                  <p:embed/>
                </p:oleObj>
              </mc:Choice>
              <mc:Fallback>
                <p:oleObj name="oleObj" r:id="rId3" imgW="4330700" imgH="457200" progId="Equation.DSMT4">
                  <p:embed/>
                  <p:pic>
                    <p:nvPicPr>
                      <p:cNvPr id="3" name="Object 2"/>
                      <p:cNvPicPr/>
                      <p:nvPr/>
                    </p:nvPicPr>
                    <p:blipFill>
                      <a:blip r:embed="rId4"/>
                      <a:stretch/>
                    </p:blipFill>
                    <p:spPr bwMode="auto">
                      <a:xfrm>
                        <a:off x="1516907" y="475882"/>
                        <a:ext cx="6354365" cy="671513"/>
                      </a:xfrm>
                      <a:prstGeom prst="rect">
                        <a:avLst/>
                      </a:prstGeom>
                    </p:spPr>
                  </p:pic>
                </p:oleObj>
              </mc:Fallback>
            </mc:AlternateContent>
          </a:graphicData>
        </a:graphic>
      </p:graphicFrame>
      <p:sp>
        <p:nvSpPr>
          <p:cNvPr id="2" name="Title 1"/>
          <p:cNvSpPr>
            <a:spLocks noGrp="1"/>
          </p:cNvSpPr>
          <p:nvPr>
            <p:ph type="title"/>
          </p:nvPr>
        </p:nvSpPr>
        <p:spPr bwMode="auto">
          <a:xfrm>
            <a:off x="67175" y="55741"/>
            <a:ext cx="8954100" cy="553968"/>
          </a:xfrm>
        </p:spPr>
        <p:txBody>
          <a:bodyPr/>
          <a:lstStyle/>
          <a:p>
            <a:pPr>
              <a:buNone/>
              <a:defRPr/>
            </a:pPr>
            <a:r>
              <a:rPr lang="en-US" sz="2400" dirty="0"/>
              <a:t>ALS-U U38 source 806 eV (COMSYL CMD)</a:t>
            </a:r>
          </a:p>
        </p:txBody>
      </p:sp>
      <p:pic>
        <p:nvPicPr>
          <p:cNvPr id="14" name="Picture 13"/>
          <p:cNvPicPr>
            <a:picLocks noChangeAspect="1"/>
          </p:cNvPicPr>
          <p:nvPr/>
        </p:nvPicPr>
        <p:blipFill>
          <a:blip r:embed="rId5"/>
          <a:stretch/>
        </p:blipFill>
        <p:spPr bwMode="auto">
          <a:xfrm>
            <a:off x="3169701" y="1142221"/>
            <a:ext cx="2286000" cy="1715444"/>
          </a:xfrm>
          <a:prstGeom prst="rect">
            <a:avLst/>
          </a:prstGeom>
        </p:spPr>
      </p:pic>
      <p:sp>
        <p:nvSpPr>
          <p:cNvPr id="6" name="TextBox 5"/>
          <p:cNvSpPr txBox="1"/>
          <p:nvPr/>
        </p:nvSpPr>
        <p:spPr bwMode="auto">
          <a:xfrm>
            <a:off x="4471083" y="1531442"/>
            <a:ext cx="601447" cy="369332"/>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grpSp>
        <p:nvGrpSpPr>
          <p:cNvPr id="10" name="Group 9"/>
          <p:cNvGrpSpPr/>
          <p:nvPr/>
        </p:nvGrpSpPr>
        <p:grpSpPr bwMode="auto">
          <a:xfrm>
            <a:off x="2457450" y="2847439"/>
            <a:ext cx="4146103" cy="1724561"/>
            <a:chOff x="3297326" y="3927464"/>
            <a:chExt cx="5528137" cy="2299415"/>
          </a:xfrm>
        </p:grpSpPr>
        <p:pic>
          <p:nvPicPr>
            <p:cNvPr id="15" name="Picture 14"/>
            <p:cNvPicPr>
              <a:picLocks noChangeAspect="1"/>
            </p:cNvPicPr>
            <p:nvPr/>
          </p:nvPicPr>
          <p:blipFill>
            <a:blip r:embed="rId6"/>
            <a:stretch/>
          </p:blipFill>
          <p:spPr bwMode="auto">
            <a:xfrm>
              <a:off x="3297326" y="4038600"/>
              <a:ext cx="1028372" cy="1036966"/>
            </a:xfrm>
            <a:prstGeom prst="rect">
              <a:avLst/>
            </a:prstGeom>
          </p:spPr>
        </p:pic>
        <p:pic>
          <p:nvPicPr>
            <p:cNvPr id="16" name="Picture 15"/>
            <p:cNvPicPr>
              <a:picLocks noChangeAspect="1"/>
            </p:cNvPicPr>
            <p:nvPr/>
          </p:nvPicPr>
          <p:blipFill>
            <a:blip r:embed="rId7"/>
            <a:stretch/>
          </p:blipFill>
          <p:spPr bwMode="auto">
            <a:xfrm>
              <a:off x="4436726" y="4049503"/>
              <a:ext cx="1041036" cy="1038119"/>
            </a:xfrm>
            <a:prstGeom prst="rect">
              <a:avLst/>
            </a:prstGeom>
          </p:spPr>
        </p:pic>
        <p:pic>
          <p:nvPicPr>
            <p:cNvPr id="17" name="Picture 16"/>
            <p:cNvPicPr>
              <a:picLocks noChangeAspect="1"/>
            </p:cNvPicPr>
            <p:nvPr/>
          </p:nvPicPr>
          <p:blipFill>
            <a:blip r:embed="rId8"/>
            <a:stretch/>
          </p:blipFill>
          <p:spPr bwMode="auto">
            <a:xfrm>
              <a:off x="5588790" y="4049504"/>
              <a:ext cx="1012229" cy="1017916"/>
            </a:xfrm>
            <a:prstGeom prst="rect">
              <a:avLst/>
            </a:prstGeom>
          </p:spPr>
        </p:pic>
        <p:pic>
          <p:nvPicPr>
            <p:cNvPr id="18" name="Picture 17"/>
            <p:cNvPicPr>
              <a:picLocks noChangeAspect="1"/>
            </p:cNvPicPr>
            <p:nvPr/>
          </p:nvPicPr>
          <p:blipFill>
            <a:blip r:embed="rId9"/>
            <a:stretch/>
          </p:blipFill>
          <p:spPr bwMode="auto">
            <a:xfrm>
              <a:off x="6688074" y="4049503"/>
              <a:ext cx="1025946" cy="1028820"/>
            </a:xfrm>
            <a:prstGeom prst="rect">
              <a:avLst/>
            </a:prstGeom>
          </p:spPr>
        </p:pic>
        <p:pic>
          <p:nvPicPr>
            <p:cNvPr id="19" name="Picture 18"/>
            <p:cNvPicPr>
              <a:picLocks noChangeAspect="1"/>
            </p:cNvPicPr>
            <p:nvPr/>
          </p:nvPicPr>
          <p:blipFill>
            <a:blip r:embed="rId10"/>
            <a:stretch/>
          </p:blipFill>
          <p:spPr bwMode="auto">
            <a:xfrm>
              <a:off x="7811331" y="4038600"/>
              <a:ext cx="1014132" cy="1022678"/>
            </a:xfrm>
            <a:prstGeom prst="rect">
              <a:avLst/>
            </a:prstGeom>
          </p:spPr>
        </p:pic>
        <p:pic>
          <p:nvPicPr>
            <p:cNvPr id="20" name="Picture 19"/>
            <p:cNvPicPr>
              <a:picLocks noChangeAspect="1"/>
            </p:cNvPicPr>
            <p:nvPr/>
          </p:nvPicPr>
          <p:blipFill>
            <a:blip r:embed="rId11"/>
            <a:stretch/>
          </p:blipFill>
          <p:spPr bwMode="auto">
            <a:xfrm>
              <a:off x="3310912" y="5185225"/>
              <a:ext cx="1009649" cy="1009649"/>
            </a:xfrm>
            <a:prstGeom prst="rect">
              <a:avLst/>
            </a:prstGeom>
          </p:spPr>
        </p:pic>
        <p:pic>
          <p:nvPicPr>
            <p:cNvPr id="22" name="Picture 21"/>
            <p:cNvPicPr>
              <a:picLocks noChangeAspect="1"/>
            </p:cNvPicPr>
            <p:nvPr/>
          </p:nvPicPr>
          <p:blipFill>
            <a:blip r:embed="rId12"/>
            <a:stretch/>
          </p:blipFill>
          <p:spPr bwMode="auto">
            <a:xfrm>
              <a:off x="4432527" y="5203942"/>
              <a:ext cx="1014413" cy="1022937"/>
            </a:xfrm>
            <a:prstGeom prst="rect">
              <a:avLst/>
            </a:prstGeom>
          </p:spPr>
        </p:pic>
        <p:pic>
          <p:nvPicPr>
            <p:cNvPr id="23" name="Picture 22"/>
            <p:cNvPicPr>
              <a:picLocks noChangeAspect="1"/>
            </p:cNvPicPr>
            <p:nvPr/>
          </p:nvPicPr>
          <p:blipFill>
            <a:blip r:embed="rId13"/>
            <a:stretch/>
          </p:blipFill>
          <p:spPr bwMode="auto">
            <a:xfrm>
              <a:off x="5588790" y="5178556"/>
              <a:ext cx="1028700" cy="1022985"/>
            </a:xfrm>
            <a:prstGeom prst="rect">
              <a:avLst/>
            </a:prstGeom>
          </p:spPr>
        </p:pic>
        <p:pic>
          <p:nvPicPr>
            <p:cNvPr id="24" name="Picture 23"/>
            <p:cNvPicPr>
              <a:picLocks noChangeAspect="1"/>
            </p:cNvPicPr>
            <p:nvPr/>
          </p:nvPicPr>
          <p:blipFill>
            <a:blip r:embed="rId14"/>
            <a:stretch/>
          </p:blipFill>
          <p:spPr bwMode="auto">
            <a:xfrm>
              <a:off x="6715169" y="5173585"/>
              <a:ext cx="1013481" cy="1019174"/>
            </a:xfrm>
            <a:prstGeom prst="rect">
              <a:avLst/>
            </a:prstGeom>
          </p:spPr>
        </p:pic>
        <p:pic>
          <p:nvPicPr>
            <p:cNvPr id="25" name="Picture 24"/>
            <p:cNvPicPr>
              <a:picLocks noChangeAspect="1"/>
            </p:cNvPicPr>
            <p:nvPr/>
          </p:nvPicPr>
          <p:blipFill>
            <a:blip r:embed="rId15"/>
            <a:stretch/>
          </p:blipFill>
          <p:spPr bwMode="auto">
            <a:xfrm>
              <a:off x="7801500" y="5185225"/>
              <a:ext cx="1021085" cy="1023937"/>
            </a:xfrm>
            <a:prstGeom prst="rect">
              <a:avLst/>
            </a:prstGeom>
          </p:spPr>
        </p:pic>
        <p:sp>
          <p:nvSpPr>
            <p:cNvPr id="26" name="TextBox 25"/>
            <p:cNvSpPr txBox="1"/>
            <p:nvPr/>
          </p:nvSpPr>
          <p:spPr bwMode="auto">
            <a:xfrm>
              <a:off x="3437109" y="393310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m=0</a:t>
              </a:r>
              <a:endParaRPr sz="1050"/>
            </a:p>
          </p:txBody>
        </p:sp>
        <p:sp>
          <p:nvSpPr>
            <p:cNvPr id="27" name="TextBox 26"/>
            <p:cNvSpPr txBox="1"/>
            <p:nvPr/>
          </p:nvSpPr>
          <p:spPr bwMode="auto">
            <a:xfrm>
              <a:off x="7979570" y="509788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m=9</a:t>
              </a:r>
              <a:endParaRPr sz="1050"/>
            </a:p>
          </p:txBody>
        </p:sp>
        <p:sp>
          <p:nvSpPr>
            <p:cNvPr id="28" name="TextBox 27"/>
            <p:cNvSpPr txBox="1"/>
            <p:nvPr/>
          </p:nvSpPr>
          <p:spPr bwMode="auto">
            <a:xfrm>
              <a:off x="6839842"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m=8</a:t>
              </a:r>
              <a:endParaRPr sz="1050"/>
            </a:p>
          </p:txBody>
        </p:sp>
        <p:sp>
          <p:nvSpPr>
            <p:cNvPr id="29" name="TextBox 28"/>
            <p:cNvSpPr txBox="1"/>
            <p:nvPr/>
          </p:nvSpPr>
          <p:spPr bwMode="auto">
            <a:xfrm>
              <a:off x="5724001" y="5084376"/>
              <a:ext cx="801929" cy="492443"/>
            </a:xfrm>
            <a:prstGeom prst="rect">
              <a:avLst/>
            </a:prstGeom>
            <a:noFill/>
          </p:spPr>
          <p:txBody>
            <a:bodyPr wrap="none" rtlCol="0">
              <a:spAutoFit/>
            </a:bodyPr>
            <a:lstStyle/>
            <a:p>
              <a:pPr>
                <a:defRPr/>
              </a:pPr>
              <a:r>
                <a:rPr lang="en-US" sz="1800">
                  <a:solidFill>
                    <a:srgbClr val="FFFF00"/>
                  </a:solidFill>
                  <a:latin typeface="Calibri"/>
                  <a:cs typeface="Calibri"/>
                </a:rPr>
                <a:t>m=7</a:t>
              </a:r>
              <a:endParaRPr sz="1050"/>
            </a:p>
          </p:txBody>
        </p:sp>
        <p:sp>
          <p:nvSpPr>
            <p:cNvPr id="30" name="TextBox 29"/>
            <p:cNvSpPr txBox="1"/>
            <p:nvPr/>
          </p:nvSpPr>
          <p:spPr bwMode="auto">
            <a:xfrm>
              <a:off x="4585023" y="5087622"/>
              <a:ext cx="801929" cy="492443"/>
            </a:xfrm>
            <a:prstGeom prst="rect">
              <a:avLst/>
            </a:prstGeom>
            <a:noFill/>
          </p:spPr>
          <p:txBody>
            <a:bodyPr wrap="none" rtlCol="0">
              <a:spAutoFit/>
            </a:bodyPr>
            <a:lstStyle/>
            <a:p>
              <a:pPr>
                <a:defRPr/>
              </a:pPr>
              <a:r>
                <a:rPr lang="en-US" sz="1800">
                  <a:solidFill>
                    <a:srgbClr val="FFFF00"/>
                  </a:solidFill>
                  <a:latin typeface="Calibri"/>
                  <a:cs typeface="Calibri"/>
                </a:rPr>
                <a:t>m=6</a:t>
              </a:r>
              <a:endParaRPr sz="1050"/>
            </a:p>
          </p:txBody>
        </p:sp>
        <p:sp>
          <p:nvSpPr>
            <p:cNvPr id="31" name="TextBox 30"/>
            <p:cNvSpPr txBox="1"/>
            <p:nvPr/>
          </p:nvSpPr>
          <p:spPr bwMode="auto">
            <a:xfrm>
              <a:off x="7948744" y="3927464"/>
              <a:ext cx="801929" cy="492443"/>
            </a:xfrm>
            <a:prstGeom prst="rect">
              <a:avLst/>
            </a:prstGeom>
            <a:noFill/>
          </p:spPr>
          <p:txBody>
            <a:bodyPr wrap="none" rtlCol="0">
              <a:spAutoFit/>
            </a:bodyPr>
            <a:lstStyle/>
            <a:p>
              <a:pPr>
                <a:defRPr/>
              </a:pPr>
              <a:r>
                <a:rPr lang="en-US" sz="1800">
                  <a:solidFill>
                    <a:srgbClr val="FFFF00"/>
                  </a:solidFill>
                  <a:latin typeface="Calibri"/>
                  <a:cs typeface="Calibri"/>
                </a:rPr>
                <a:t>m=4</a:t>
              </a:r>
              <a:endParaRPr sz="1050"/>
            </a:p>
          </p:txBody>
        </p:sp>
        <p:sp>
          <p:nvSpPr>
            <p:cNvPr id="32" name="TextBox 31"/>
            <p:cNvSpPr txBox="1"/>
            <p:nvPr/>
          </p:nvSpPr>
          <p:spPr bwMode="auto">
            <a:xfrm>
              <a:off x="3486963" y="5061277"/>
              <a:ext cx="801929" cy="492443"/>
            </a:xfrm>
            <a:prstGeom prst="rect">
              <a:avLst/>
            </a:prstGeom>
            <a:noFill/>
          </p:spPr>
          <p:txBody>
            <a:bodyPr wrap="none" rtlCol="0">
              <a:spAutoFit/>
            </a:bodyPr>
            <a:lstStyle/>
            <a:p>
              <a:pPr>
                <a:defRPr/>
              </a:pPr>
              <a:r>
                <a:rPr lang="en-US" sz="1800">
                  <a:solidFill>
                    <a:srgbClr val="FFFF00"/>
                  </a:solidFill>
                  <a:latin typeface="Calibri"/>
                  <a:cs typeface="Calibri"/>
                </a:rPr>
                <a:t>m=5</a:t>
              </a:r>
              <a:endParaRPr sz="1050"/>
            </a:p>
          </p:txBody>
        </p:sp>
        <p:sp>
          <p:nvSpPr>
            <p:cNvPr id="33" name="TextBox 32"/>
            <p:cNvSpPr txBox="1"/>
            <p:nvPr/>
          </p:nvSpPr>
          <p:spPr bwMode="auto">
            <a:xfrm>
              <a:off x="6880695"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m=3</a:t>
              </a:r>
              <a:endParaRPr sz="1050"/>
            </a:p>
          </p:txBody>
        </p:sp>
        <p:sp>
          <p:nvSpPr>
            <p:cNvPr id="34" name="TextBox 33"/>
            <p:cNvSpPr txBox="1"/>
            <p:nvPr/>
          </p:nvSpPr>
          <p:spPr bwMode="auto">
            <a:xfrm>
              <a:off x="5715001" y="3957935"/>
              <a:ext cx="801929" cy="492443"/>
            </a:xfrm>
            <a:prstGeom prst="rect">
              <a:avLst/>
            </a:prstGeom>
            <a:noFill/>
          </p:spPr>
          <p:txBody>
            <a:bodyPr wrap="none" rtlCol="0">
              <a:spAutoFit/>
            </a:bodyPr>
            <a:lstStyle/>
            <a:p>
              <a:pPr>
                <a:defRPr/>
              </a:pPr>
              <a:r>
                <a:rPr lang="en-US" sz="1800">
                  <a:solidFill>
                    <a:srgbClr val="FFFF00"/>
                  </a:solidFill>
                  <a:latin typeface="Calibri"/>
                  <a:cs typeface="Calibri"/>
                </a:rPr>
                <a:t>m=2</a:t>
              </a:r>
              <a:endParaRPr sz="1050"/>
            </a:p>
          </p:txBody>
        </p:sp>
        <p:sp>
          <p:nvSpPr>
            <p:cNvPr id="35" name="TextBox 34"/>
            <p:cNvSpPr txBox="1"/>
            <p:nvPr/>
          </p:nvSpPr>
          <p:spPr bwMode="auto">
            <a:xfrm>
              <a:off x="4613982" y="3933729"/>
              <a:ext cx="801929" cy="492443"/>
            </a:xfrm>
            <a:prstGeom prst="rect">
              <a:avLst/>
            </a:prstGeom>
            <a:noFill/>
          </p:spPr>
          <p:txBody>
            <a:bodyPr wrap="none" rtlCol="0">
              <a:spAutoFit/>
            </a:bodyPr>
            <a:lstStyle/>
            <a:p>
              <a:pPr>
                <a:defRPr/>
              </a:pPr>
              <a:r>
                <a:rPr lang="en-US" sz="1800">
                  <a:solidFill>
                    <a:srgbClr val="FFFF00"/>
                  </a:solidFill>
                  <a:latin typeface="Calibri"/>
                  <a:cs typeface="Calibri"/>
                </a:rPr>
                <a:t>m=1</a:t>
              </a:r>
              <a:endParaRPr sz="1050"/>
            </a:p>
          </p:txBody>
        </p:sp>
      </p:grpSp>
      <p:sp>
        <p:nvSpPr>
          <p:cNvPr id="36" name="Oval 35"/>
          <p:cNvSpPr/>
          <p:nvPr/>
        </p:nvSpPr>
        <p:spPr bwMode="auto">
          <a:xfrm>
            <a:off x="5809407" y="540582"/>
            <a:ext cx="369970" cy="55405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pic>
        <p:nvPicPr>
          <p:cNvPr id="37" name="Content Placeholder 3">
            <a:extLst>
              <a:ext uri="{FF2B5EF4-FFF2-40B4-BE49-F238E27FC236}">
                <a16:creationId xmlns:a16="http://schemas.microsoft.com/office/drawing/2014/main" id="{4096B833-0EAF-4E74-82D4-83A2885C97B5}"/>
              </a:ext>
            </a:extLst>
          </p:cNvPr>
          <p:cNvPicPr>
            <a:picLocks noChangeAspect="1"/>
          </p:cNvPicPr>
          <p:nvPr/>
        </p:nvPicPr>
        <p:blipFill>
          <a:blip r:embed="rId16"/>
          <a:stretch/>
        </p:blipFill>
        <p:spPr bwMode="auto">
          <a:xfrm>
            <a:off x="7518611" y="1169865"/>
            <a:ext cx="1083357" cy="1092486"/>
          </a:xfrm>
          <a:prstGeom prst="rect">
            <a:avLst/>
          </a:prstGeom>
          <a:noFill/>
          <a:ln>
            <a:noFill/>
          </a:ln>
        </p:spPr>
      </p:pic>
      <p:pic>
        <p:nvPicPr>
          <p:cNvPr id="40" name="Picture 39">
            <a:extLst>
              <a:ext uri="{FF2B5EF4-FFF2-40B4-BE49-F238E27FC236}">
                <a16:creationId xmlns:a16="http://schemas.microsoft.com/office/drawing/2014/main" id="{E514991C-9810-43B1-A79E-00CD169C8416}"/>
              </a:ext>
            </a:extLst>
          </p:cNvPr>
          <p:cNvPicPr>
            <a:picLocks noChangeAspect="1"/>
          </p:cNvPicPr>
          <p:nvPr/>
        </p:nvPicPr>
        <p:blipFill>
          <a:blip r:embed="rId17"/>
          <a:stretch/>
        </p:blipFill>
        <p:spPr bwMode="auto">
          <a:xfrm>
            <a:off x="7517964" y="2337134"/>
            <a:ext cx="1083357" cy="1028799"/>
          </a:xfrm>
          <a:prstGeom prst="rect">
            <a:avLst/>
          </a:prstGeom>
        </p:spPr>
      </p:pic>
      <p:pic>
        <p:nvPicPr>
          <p:cNvPr id="41" name="Picture 40">
            <a:extLst>
              <a:ext uri="{FF2B5EF4-FFF2-40B4-BE49-F238E27FC236}">
                <a16:creationId xmlns:a16="http://schemas.microsoft.com/office/drawing/2014/main" id="{0E263C5E-0EFF-417D-828A-A6E8B379806F}"/>
              </a:ext>
            </a:extLst>
          </p:cNvPr>
          <p:cNvPicPr>
            <a:picLocks noChangeAspect="1"/>
          </p:cNvPicPr>
          <p:nvPr/>
        </p:nvPicPr>
        <p:blipFill>
          <a:blip r:embed="rId18"/>
          <a:stretch/>
        </p:blipFill>
        <p:spPr bwMode="auto">
          <a:xfrm>
            <a:off x="7512926" y="3433352"/>
            <a:ext cx="1083358" cy="1095531"/>
          </a:xfrm>
          <a:prstGeom prst="rect">
            <a:avLst/>
          </a:prstGeom>
        </p:spPr>
      </p:pic>
      <p:sp>
        <p:nvSpPr>
          <p:cNvPr id="42" name="TextBox 41">
            <a:extLst>
              <a:ext uri="{FF2B5EF4-FFF2-40B4-BE49-F238E27FC236}">
                <a16:creationId xmlns:a16="http://schemas.microsoft.com/office/drawing/2014/main" id="{0AF97C5C-F107-4895-92F8-7264054F6450}"/>
              </a:ext>
            </a:extLst>
          </p:cNvPr>
          <p:cNvSpPr txBox="1"/>
          <p:nvPr/>
        </p:nvSpPr>
        <p:spPr bwMode="auto">
          <a:xfrm>
            <a:off x="7546504" y="1153218"/>
            <a:ext cx="1202080" cy="2554545"/>
          </a:xfrm>
          <a:prstGeom prst="rect">
            <a:avLst/>
          </a:prstGeom>
          <a:noFill/>
        </p:spPr>
        <p:txBody>
          <a:bodyPr wrap="square" rtlCol="0">
            <a:spAutoFit/>
          </a:bodyPr>
          <a:lstStyle/>
          <a:p>
            <a:pPr>
              <a:defRPr/>
            </a:pPr>
            <a:r>
              <a:rPr lang="en-US" sz="1000" dirty="0">
                <a:solidFill>
                  <a:srgbClr val="FFFF00"/>
                </a:solidFill>
                <a:latin typeface="Calibri"/>
                <a:cs typeface="Calibri"/>
              </a:rPr>
              <a:t>m=19 (ice crystal)</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  </a:t>
            </a:r>
          </a:p>
          <a:p>
            <a:pPr>
              <a:defRPr/>
            </a:pPr>
            <a:r>
              <a:rPr lang="en-US" sz="1000" dirty="0">
                <a:solidFill>
                  <a:srgbClr val="FFFF00"/>
                </a:solidFill>
                <a:latin typeface="Calibri"/>
                <a:cs typeface="Calibri"/>
              </a:rPr>
              <a:t>m=32 (mask) </a:t>
            </a: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endParaRPr lang="en-US" sz="1000" dirty="0">
              <a:solidFill>
                <a:srgbClr val="FFFF00"/>
              </a:solidFill>
              <a:latin typeface="Calibri"/>
              <a:cs typeface="Calibri"/>
            </a:endParaRPr>
          </a:p>
          <a:p>
            <a:pPr>
              <a:defRPr/>
            </a:pPr>
            <a:r>
              <a:rPr lang="en-US" sz="1000" dirty="0">
                <a:solidFill>
                  <a:srgbClr val="FFFF00"/>
                </a:solidFill>
                <a:latin typeface="Calibri"/>
                <a:cs typeface="Calibri"/>
              </a:rPr>
              <a:t>m=43 (clock)                             </a:t>
            </a:r>
            <a:endParaRPr sz="600" dirty="0"/>
          </a:p>
        </p:txBody>
      </p:sp>
      <p:sp>
        <p:nvSpPr>
          <p:cNvPr id="4" name="Slide Number Placeholder 3">
            <a:extLst>
              <a:ext uri="{FF2B5EF4-FFF2-40B4-BE49-F238E27FC236}">
                <a16:creationId xmlns:a16="http://schemas.microsoft.com/office/drawing/2014/main" id="{F7DA51C6-45FC-46F0-90DD-66C935F9A4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BBA3D-CF73-41A5-B50E-B7BA0E9D0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Title 2">
            <a:extLst>
              <a:ext uri="{FF2B5EF4-FFF2-40B4-BE49-F238E27FC236}">
                <a16:creationId xmlns:a16="http://schemas.microsoft.com/office/drawing/2014/main" id="{9770D919-E058-4D08-BB45-E97A66932C88}"/>
              </a:ext>
            </a:extLst>
          </p:cNvPr>
          <p:cNvSpPr>
            <a:spLocks noGrp="1"/>
          </p:cNvSpPr>
          <p:nvPr>
            <p:ph type="title"/>
          </p:nvPr>
        </p:nvSpPr>
        <p:spPr/>
        <p:txBody>
          <a:bodyPr/>
          <a:lstStyle/>
          <a:p>
            <a:r>
              <a:rPr lang="en-US" dirty="0"/>
              <a:t>Lens shape for perfect geometrical focusing</a:t>
            </a:r>
            <a:endParaRPr lang="en-GB" dirty="0"/>
          </a:p>
        </p:txBody>
      </p:sp>
      <p:pic>
        <p:nvPicPr>
          <p:cNvPr id="4" name="Picture 3">
            <a:extLst>
              <a:ext uri="{FF2B5EF4-FFF2-40B4-BE49-F238E27FC236}">
                <a16:creationId xmlns:a16="http://schemas.microsoft.com/office/drawing/2014/main" id="{2D0CEED5-DAB8-4254-9186-B5B893FC9536}"/>
              </a:ext>
            </a:extLst>
          </p:cNvPr>
          <p:cNvPicPr>
            <a:picLocks noChangeAspect="1"/>
          </p:cNvPicPr>
          <p:nvPr/>
        </p:nvPicPr>
        <p:blipFill>
          <a:blip r:embed="rId2"/>
          <a:stretch>
            <a:fillRect/>
          </a:stretch>
        </p:blipFill>
        <p:spPr>
          <a:xfrm>
            <a:off x="253712" y="822177"/>
            <a:ext cx="4229467" cy="2209992"/>
          </a:xfrm>
          <a:prstGeom prst="rect">
            <a:avLst/>
          </a:prstGeom>
        </p:spPr>
      </p:pic>
      <p:pic>
        <p:nvPicPr>
          <p:cNvPr id="5" name="Picture 4">
            <a:extLst>
              <a:ext uri="{FF2B5EF4-FFF2-40B4-BE49-F238E27FC236}">
                <a16:creationId xmlns:a16="http://schemas.microsoft.com/office/drawing/2014/main" id="{4BF53D2D-675A-4BF0-BB4F-004B67201474}"/>
              </a:ext>
            </a:extLst>
          </p:cNvPr>
          <p:cNvPicPr>
            <a:picLocks noChangeAspect="1"/>
          </p:cNvPicPr>
          <p:nvPr/>
        </p:nvPicPr>
        <p:blipFill>
          <a:blip r:embed="rId3"/>
          <a:stretch>
            <a:fillRect/>
          </a:stretch>
        </p:blipFill>
        <p:spPr>
          <a:xfrm>
            <a:off x="4572000" y="624040"/>
            <a:ext cx="4275190" cy="2408129"/>
          </a:xfrm>
          <a:prstGeom prst="rect">
            <a:avLst/>
          </a:prstGeom>
        </p:spPr>
      </p:pic>
      <p:sp>
        <p:nvSpPr>
          <p:cNvPr id="9" name="TextBox 8">
            <a:extLst>
              <a:ext uri="{FF2B5EF4-FFF2-40B4-BE49-F238E27FC236}">
                <a16:creationId xmlns:a16="http://schemas.microsoft.com/office/drawing/2014/main" id="{10BB6A26-D5B7-4976-B2E0-79185A6FFCF8}"/>
              </a:ext>
            </a:extLst>
          </p:cNvPr>
          <p:cNvSpPr txBox="1"/>
          <p:nvPr/>
        </p:nvSpPr>
        <p:spPr>
          <a:xfrm>
            <a:off x="652073" y="3623764"/>
            <a:ext cx="4621778" cy="954107"/>
          </a:xfrm>
          <a:prstGeom prst="rect">
            <a:avLst/>
          </a:prstGeom>
          <a:noFill/>
        </p:spPr>
        <p:txBody>
          <a:bodyPr wrap="none" rtlCol="0">
            <a:spAutoFit/>
          </a:bodyPr>
          <a:lstStyle/>
          <a:p>
            <a:r>
              <a:rPr lang="en-GB" dirty="0"/>
              <a:t>Aspherical lens shapes for focusing synchrotron beams</a:t>
            </a:r>
          </a:p>
          <a:p>
            <a:r>
              <a:rPr lang="en-GB" dirty="0"/>
              <a:t>M. Sanchez del Rio and L. </a:t>
            </a:r>
            <a:r>
              <a:rPr lang="en-GB" dirty="0" err="1"/>
              <a:t>Alianelli</a:t>
            </a:r>
            <a:r>
              <a:rPr lang="en-GB" dirty="0"/>
              <a:t> (2012)</a:t>
            </a:r>
          </a:p>
          <a:p>
            <a:r>
              <a:rPr lang="en-GB" dirty="0">
                <a:hlinkClick r:id="rId4"/>
              </a:rPr>
              <a:t>https://doi.org/10.1107/S0909049512003020</a:t>
            </a:r>
            <a:r>
              <a:rPr lang="en-GB" dirty="0"/>
              <a:t> </a:t>
            </a:r>
          </a:p>
          <a:p>
            <a:endParaRPr lang="en-GB" dirty="0"/>
          </a:p>
        </p:txBody>
      </p:sp>
      <p:pic>
        <p:nvPicPr>
          <p:cNvPr id="10" name="Picture 9">
            <a:extLst>
              <a:ext uri="{FF2B5EF4-FFF2-40B4-BE49-F238E27FC236}">
                <a16:creationId xmlns:a16="http://schemas.microsoft.com/office/drawing/2014/main" id="{B3B09869-696C-4207-B939-81C85EB05A7A}"/>
              </a:ext>
            </a:extLst>
          </p:cNvPr>
          <p:cNvPicPr>
            <a:picLocks noChangeAspect="1"/>
          </p:cNvPicPr>
          <p:nvPr/>
        </p:nvPicPr>
        <p:blipFill>
          <a:blip r:embed="rId5"/>
          <a:stretch>
            <a:fillRect/>
          </a:stretch>
        </p:blipFill>
        <p:spPr>
          <a:xfrm>
            <a:off x="5587656" y="3213537"/>
            <a:ext cx="2454567" cy="1596391"/>
          </a:xfrm>
          <a:prstGeom prst="rect">
            <a:avLst/>
          </a:prstGeom>
        </p:spPr>
      </p:pic>
      <p:pic>
        <p:nvPicPr>
          <p:cNvPr id="11" name="Picture 10">
            <a:extLst>
              <a:ext uri="{FF2B5EF4-FFF2-40B4-BE49-F238E27FC236}">
                <a16:creationId xmlns:a16="http://schemas.microsoft.com/office/drawing/2014/main" id="{1B097B28-CD1E-4333-BD13-E19CEC233F48}"/>
              </a:ext>
            </a:extLst>
          </p:cNvPr>
          <p:cNvPicPr>
            <a:picLocks noChangeAspect="1"/>
          </p:cNvPicPr>
          <p:nvPr/>
        </p:nvPicPr>
        <p:blipFill>
          <a:blip r:embed="rId6"/>
          <a:stretch>
            <a:fillRect/>
          </a:stretch>
        </p:blipFill>
        <p:spPr>
          <a:xfrm>
            <a:off x="2575194" y="624040"/>
            <a:ext cx="1952396" cy="371538"/>
          </a:xfrm>
          <a:prstGeom prst="rect">
            <a:avLst/>
          </a:prstGeom>
        </p:spPr>
      </p:pic>
      <p:pic>
        <p:nvPicPr>
          <p:cNvPr id="12" name="Picture 11">
            <a:extLst>
              <a:ext uri="{FF2B5EF4-FFF2-40B4-BE49-F238E27FC236}">
                <a16:creationId xmlns:a16="http://schemas.microsoft.com/office/drawing/2014/main" id="{B912AA3B-4603-454B-94CF-164B1A87FEA3}"/>
              </a:ext>
            </a:extLst>
          </p:cNvPr>
          <p:cNvPicPr>
            <a:picLocks noChangeAspect="1"/>
          </p:cNvPicPr>
          <p:nvPr/>
        </p:nvPicPr>
        <p:blipFill>
          <a:blip r:embed="rId7"/>
          <a:stretch>
            <a:fillRect/>
          </a:stretch>
        </p:blipFill>
        <p:spPr>
          <a:xfrm>
            <a:off x="2233018" y="3075074"/>
            <a:ext cx="2636748" cy="198137"/>
          </a:xfrm>
          <a:prstGeom prst="rect">
            <a:avLst/>
          </a:prstGeom>
        </p:spPr>
      </p:pic>
    </p:spTree>
    <p:extLst>
      <p:ext uri="{BB962C8B-B14F-4D97-AF65-F5344CB8AC3E}">
        <p14:creationId xmlns:p14="http://schemas.microsoft.com/office/powerpoint/2010/main" val="274020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8081679-29DE-443A-ADB7-DD385E6D949C}"/>
              </a:ext>
            </a:extLst>
          </p:cNvPr>
          <p:cNvPicPr>
            <a:picLocks noChangeAspect="1"/>
          </p:cNvPicPr>
          <p:nvPr/>
        </p:nvPicPr>
        <p:blipFill>
          <a:blip r:embed="rId3"/>
          <a:stretch>
            <a:fillRect/>
          </a:stretch>
        </p:blipFill>
        <p:spPr>
          <a:xfrm>
            <a:off x="1162939" y="341375"/>
            <a:ext cx="5084916" cy="2557898"/>
          </a:xfrm>
          <a:prstGeom prst="rect">
            <a:avLst/>
          </a:prstGeom>
        </p:spPr>
      </p:pic>
      <p:sp>
        <p:nvSpPr>
          <p:cNvPr id="18" name="Isosceles Triangle 17"/>
          <p:cNvSpPr/>
          <p:nvPr/>
        </p:nvSpPr>
        <p:spPr>
          <a:xfrm rot="5400000" flipH="1" flipV="1">
            <a:off x="2326175" y="3210493"/>
            <a:ext cx="768956" cy="1426793"/>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19" name="Isosceles Triangle 18"/>
          <p:cNvSpPr/>
          <p:nvPr/>
        </p:nvSpPr>
        <p:spPr>
          <a:xfrm rot="5400000" flipH="1">
            <a:off x="3343338" y="3634996"/>
            <a:ext cx="796500" cy="550243"/>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28" name="Straight Arrow Connector 27"/>
          <p:cNvCxnSpPr/>
          <p:nvPr/>
        </p:nvCxnSpPr>
        <p:spPr>
          <a:xfrm flipH="1">
            <a:off x="3430761" y="3379681"/>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9" name="Straight Connector 28"/>
          <p:cNvCxnSpPr/>
          <p:nvPr/>
        </p:nvCxnSpPr>
        <p:spPr>
          <a:xfrm>
            <a:off x="2667003" y="4205078"/>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38" name="Straight Connector 37"/>
          <p:cNvCxnSpPr/>
          <p:nvPr/>
        </p:nvCxnSpPr>
        <p:spPr>
          <a:xfrm>
            <a:off x="2667002" y="3293719"/>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39" name="Isosceles Triangle 38"/>
          <p:cNvSpPr/>
          <p:nvPr/>
        </p:nvSpPr>
        <p:spPr>
          <a:xfrm rot="5400000" flipH="1" flipV="1">
            <a:off x="5694487" y="3562971"/>
            <a:ext cx="934253" cy="735858"/>
          </a:xfrm>
          <a:prstGeom prst="triangle">
            <a:avLst/>
          </a:prstGeom>
          <a:solidFill>
            <a:schemeClr val="accent1">
              <a:lumMod val="40000"/>
              <a:lumOff val="60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sp>
        <p:nvSpPr>
          <p:cNvPr id="40" name="Isosceles Triangle 39"/>
          <p:cNvSpPr/>
          <p:nvPr/>
        </p:nvSpPr>
        <p:spPr>
          <a:xfrm rot="5400000" flipH="1">
            <a:off x="6651408" y="3412700"/>
            <a:ext cx="901687" cy="1038880"/>
          </a:xfrm>
          <a:prstGeom prst="triangle">
            <a:avLst/>
          </a:prstGeom>
          <a:solidFill>
            <a:schemeClr val="accent5"/>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defTabSz="685800" latinLnBrk="1" hangingPunct="0">
              <a:buClrTx/>
            </a:pPr>
            <a:endParaRPr lang="en-US" sz="1350"/>
          </a:p>
        </p:txBody>
      </p:sp>
      <p:cxnSp>
        <p:nvCxnSpPr>
          <p:cNvPr id="41" name="Straight Arrow Connector 40"/>
          <p:cNvCxnSpPr/>
          <p:nvPr/>
        </p:nvCxnSpPr>
        <p:spPr>
          <a:xfrm flipH="1">
            <a:off x="6550728" y="3364635"/>
            <a:ext cx="1" cy="1132553"/>
          </a:xfrm>
          <a:prstGeom prst="straightConnector1">
            <a:avLst/>
          </a:prstGeom>
          <a:noFill/>
          <a:ln w="25400" cap="flat">
            <a:solidFill>
              <a:srgbClr val="132577"/>
            </a:solidFill>
            <a:prstDash val="solid"/>
            <a:bevel/>
            <a:headEnd type="arrow"/>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5786970" y="4020560"/>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5786969" y="3479754"/>
            <a:ext cx="1" cy="362423"/>
          </a:xfrm>
          <a:prstGeom prst="lin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4" name="Right Brace 3"/>
          <p:cNvSpPr/>
          <p:nvPr/>
        </p:nvSpPr>
        <p:spPr>
          <a:xfrm rot="16200000">
            <a:off x="2923780" y="1943319"/>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sp>
        <p:nvSpPr>
          <p:cNvPr id="15" name="Right Brace 14"/>
          <p:cNvSpPr/>
          <p:nvPr/>
        </p:nvSpPr>
        <p:spPr>
          <a:xfrm rot="16200000">
            <a:off x="6335907" y="1933833"/>
            <a:ext cx="387306" cy="2318186"/>
          </a:xfrm>
          <a:prstGeom prst="rightBrace">
            <a:avLst/>
          </a:prstGeom>
          <a:noFill/>
          <a:ln w="25400" cap="flat">
            <a:solidFill>
              <a:srgbClr val="132577"/>
            </a:solidFill>
            <a:prstDash val="solid"/>
            <a:bevel/>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9" tIns="34289" rIns="68579" bIns="34289" numCol="1" spcCol="38100" rtlCol="0" anchor="t">
            <a:noAutofit/>
          </a:bodyPr>
          <a:lstStyle/>
          <a:p>
            <a:pPr defTabSz="685800" latinLnBrk="1" hangingPunct="0">
              <a:buClrTx/>
            </a:pPr>
            <a:endParaRPr lang="en-US" sz="1350"/>
          </a:p>
        </p:txBody>
      </p:sp>
      <p:cxnSp>
        <p:nvCxnSpPr>
          <p:cNvPr id="6" name="Straight Arrow Connector 5"/>
          <p:cNvCxnSpPr>
            <a:cxnSpLocks/>
          </p:cNvCxnSpPr>
          <p:nvPr/>
        </p:nvCxnSpPr>
        <p:spPr>
          <a:xfrm flipH="1" flipV="1">
            <a:off x="2562013" y="948070"/>
            <a:ext cx="555419" cy="1905935"/>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cxnSp>
        <p:nvCxnSpPr>
          <p:cNvPr id="20" name="Straight Arrow Connector 19"/>
          <p:cNvCxnSpPr>
            <a:cxnSpLocks/>
          </p:cNvCxnSpPr>
          <p:nvPr/>
        </p:nvCxnSpPr>
        <p:spPr>
          <a:xfrm flipH="1" flipV="1">
            <a:off x="3407563" y="987706"/>
            <a:ext cx="2996932" cy="1887387"/>
          </a:xfrm>
          <a:prstGeom prst="straightConnector1">
            <a:avLst/>
          </a:prstGeom>
          <a:noFill/>
          <a:ln w="25400" cap="flat">
            <a:solidFill>
              <a:srgbClr val="132577"/>
            </a:solidFill>
            <a:prstDash val="solid"/>
            <a:bevel/>
            <a:tailEnd type="arrow"/>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aphicFrame>
        <p:nvGraphicFramePr>
          <p:cNvPr id="23" name="Object 22"/>
          <p:cNvGraphicFramePr>
            <a:graphicFrameLocks noChangeAspect="1"/>
          </p:cNvGraphicFramePr>
          <p:nvPr>
            <p:extLst>
              <p:ext uri="{D42A27DB-BD31-4B8C-83A1-F6EECF244321}">
                <p14:modId xmlns:p14="http://schemas.microsoft.com/office/powerpoint/2010/main" val="4209040211"/>
              </p:ext>
            </p:extLst>
          </p:nvPr>
        </p:nvGraphicFramePr>
        <p:xfrm>
          <a:off x="747166" y="3048244"/>
          <a:ext cx="876300" cy="601266"/>
        </p:xfrm>
        <a:graphic>
          <a:graphicData uri="http://schemas.openxmlformats.org/presentationml/2006/ole">
            <mc:AlternateContent xmlns:mc="http://schemas.openxmlformats.org/markup-compatibility/2006">
              <mc:Choice xmlns:v="urn:schemas-microsoft-com:vml" Requires="v">
                <p:oleObj spid="_x0000_s13444" name="Equation" r:id="rId4" imgW="685800" imgH="469900" progId="Equation.DSMT4">
                  <p:embed/>
                </p:oleObj>
              </mc:Choice>
              <mc:Fallback>
                <p:oleObj name="Equation" r:id="rId4" imgW="685800" imgH="469900" progId="Equation.DSMT4">
                  <p:embed/>
                  <p:pic>
                    <p:nvPicPr>
                      <p:cNvPr id="23" name="Object 22"/>
                      <p:cNvPicPr/>
                      <p:nvPr/>
                    </p:nvPicPr>
                    <p:blipFill>
                      <a:blip r:embed="rId5"/>
                      <a:stretch>
                        <a:fillRect/>
                      </a:stretch>
                    </p:blipFill>
                    <p:spPr>
                      <a:xfrm>
                        <a:off x="747166" y="3048244"/>
                        <a:ext cx="876300" cy="601266"/>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291309267"/>
              </p:ext>
            </p:extLst>
          </p:nvPr>
        </p:nvGraphicFramePr>
        <p:xfrm>
          <a:off x="7958684" y="2974533"/>
          <a:ext cx="876300" cy="601266"/>
        </p:xfrm>
        <a:graphic>
          <a:graphicData uri="http://schemas.openxmlformats.org/presentationml/2006/ole">
            <mc:AlternateContent xmlns:mc="http://schemas.openxmlformats.org/markup-compatibility/2006">
              <mc:Choice xmlns:v="urn:schemas-microsoft-com:vml" Requires="v">
                <p:oleObj spid="_x0000_s13445" name="Equation" r:id="rId6" imgW="685800" imgH="469900" progId="Equation.DSMT4">
                  <p:embed/>
                </p:oleObj>
              </mc:Choice>
              <mc:Fallback>
                <p:oleObj name="Equation" r:id="rId6" imgW="685800" imgH="469900" progId="Equation.DSMT4">
                  <p:embed/>
                  <p:pic>
                    <p:nvPicPr>
                      <p:cNvPr id="24" name="Object 23"/>
                      <p:cNvPicPr/>
                      <p:nvPr/>
                    </p:nvPicPr>
                    <p:blipFill>
                      <a:blip r:embed="rId7"/>
                      <a:stretch>
                        <a:fillRect/>
                      </a:stretch>
                    </p:blipFill>
                    <p:spPr>
                      <a:xfrm>
                        <a:off x="7958684" y="2974533"/>
                        <a:ext cx="876300" cy="601266"/>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67D98582-85D6-47D0-950B-B242F05AA19A}"/>
              </a:ext>
            </a:extLst>
          </p:cNvPr>
          <p:cNvGrpSpPr/>
          <p:nvPr/>
        </p:nvGrpSpPr>
        <p:grpSpPr>
          <a:xfrm>
            <a:off x="1395940" y="3726349"/>
            <a:ext cx="387713" cy="457200"/>
            <a:chOff x="6468695" y="3429000"/>
            <a:chExt cx="516951" cy="609600"/>
          </a:xfrm>
        </p:grpSpPr>
        <p:cxnSp>
          <p:nvCxnSpPr>
            <p:cNvPr id="26" name="Straight Arrow Connector 25">
              <a:extLst>
                <a:ext uri="{FF2B5EF4-FFF2-40B4-BE49-F238E27FC236}">
                  <a16:creationId xmlns:a16="http://schemas.microsoft.com/office/drawing/2014/main" id="{D9F5F748-ABFA-422F-AFCC-CA94DA2D82DF}"/>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C518EB-B41E-404D-B5E0-A0531577831C}"/>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2D1AF9E-24D5-41C7-BB87-D7849AE36248}"/>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F311AEF-6738-4807-99F4-2AFBD23BA316}"/>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BD8228A-84D4-4350-8244-5C72100B5692}"/>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1CEC0CA-0612-4861-B58F-81B8ED1127B6}"/>
              </a:ext>
            </a:extLst>
          </p:cNvPr>
          <p:cNvGrpSpPr/>
          <p:nvPr/>
        </p:nvGrpSpPr>
        <p:grpSpPr>
          <a:xfrm>
            <a:off x="5178943" y="3717357"/>
            <a:ext cx="387713" cy="457200"/>
            <a:chOff x="6468695" y="3429000"/>
            <a:chExt cx="516951" cy="609600"/>
          </a:xfrm>
        </p:grpSpPr>
        <p:cxnSp>
          <p:nvCxnSpPr>
            <p:cNvPr id="34" name="Straight Arrow Connector 33">
              <a:extLst>
                <a:ext uri="{FF2B5EF4-FFF2-40B4-BE49-F238E27FC236}">
                  <a16:creationId xmlns:a16="http://schemas.microsoft.com/office/drawing/2014/main" id="{A527B6AA-9470-4843-8F1B-EB239ADD55EB}"/>
                </a:ext>
              </a:extLst>
            </p:cNvPr>
            <p:cNvCxnSpPr>
              <a:cxnSpLocks/>
            </p:cNvCxnSpPr>
            <p:nvPr/>
          </p:nvCxnSpPr>
          <p:spPr>
            <a:xfrm>
              <a:off x="6473371" y="34290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A512F1A-9500-4976-BDCF-2855AE2BA78B}"/>
                </a:ext>
              </a:extLst>
            </p:cNvPr>
            <p:cNvCxnSpPr>
              <a:cxnSpLocks/>
            </p:cNvCxnSpPr>
            <p:nvPr/>
          </p:nvCxnSpPr>
          <p:spPr>
            <a:xfrm>
              <a:off x="6468695" y="35814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106B068-E653-4FA1-A8CD-55274D0F4B79}"/>
                </a:ext>
              </a:extLst>
            </p:cNvPr>
            <p:cNvCxnSpPr>
              <a:cxnSpLocks/>
            </p:cNvCxnSpPr>
            <p:nvPr/>
          </p:nvCxnSpPr>
          <p:spPr>
            <a:xfrm>
              <a:off x="6476761" y="37338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2148771-0F0D-46E5-A514-1E078C353D47}"/>
                </a:ext>
              </a:extLst>
            </p:cNvPr>
            <p:cNvCxnSpPr>
              <a:cxnSpLocks/>
            </p:cNvCxnSpPr>
            <p:nvPr/>
          </p:nvCxnSpPr>
          <p:spPr>
            <a:xfrm>
              <a:off x="6477646" y="38862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B624D5-F6DD-4D2F-A382-4ABE436E66FE}"/>
                </a:ext>
              </a:extLst>
            </p:cNvPr>
            <p:cNvCxnSpPr>
              <a:cxnSpLocks/>
            </p:cNvCxnSpPr>
            <p:nvPr/>
          </p:nvCxnSpPr>
          <p:spPr>
            <a:xfrm>
              <a:off x="6476218" y="4038600"/>
              <a:ext cx="508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cxnSp>
        <p:nvCxnSpPr>
          <p:cNvPr id="7" name="Straight Arrow Connector 6">
            <a:extLst>
              <a:ext uri="{FF2B5EF4-FFF2-40B4-BE49-F238E27FC236}">
                <a16:creationId xmlns:a16="http://schemas.microsoft.com/office/drawing/2014/main" id="{FAFF0EA1-C9BE-4E65-A343-9F52D4D018A4}"/>
              </a:ext>
            </a:extLst>
          </p:cNvPr>
          <p:cNvCxnSpPr/>
          <p:nvPr/>
        </p:nvCxnSpPr>
        <p:spPr>
          <a:xfrm>
            <a:off x="2050690" y="3930900"/>
            <a:ext cx="1373360"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0081B4-F72D-40B7-BDE2-0D9DD2FD583A}"/>
              </a:ext>
            </a:extLst>
          </p:cNvPr>
          <p:cNvSpPr txBox="1"/>
          <p:nvPr/>
        </p:nvSpPr>
        <p:spPr>
          <a:xfrm>
            <a:off x="2928564" y="3635176"/>
            <a:ext cx="534545" cy="253916"/>
          </a:xfrm>
          <a:prstGeom prst="rect">
            <a:avLst/>
          </a:prstGeom>
          <a:noFill/>
        </p:spPr>
        <p:txBody>
          <a:bodyPr wrap="square" rtlCol="0">
            <a:spAutoFit/>
          </a:bodyPr>
          <a:lstStyle/>
          <a:p>
            <a:r>
              <a:rPr lang="en-US" sz="1050" i="1" dirty="0"/>
              <a:t>p</a:t>
            </a:r>
            <a:r>
              <a:rPr lang="en-US" sz="1050" i="1" baseline="-25000" dirty="0"/>
              <a:t>0</a:t>
            </a:r>
            <a:endParaRPr lang="en-GB" sz="1050" i="1" baseline="-25000" dirty="0"/>
          </a:p>
        </p:txBody>
      </p:sp>
      <p:cxnSp>
        <p:nvCxnSpPr>
          <p:cNvPr id="45" name="Straight Arrow Connector 44">
            <a:extLst>
              <a:ext uri="{FF2B5EF4-FFF2-40B4-BE49-F238E27FC236}">
                <a16:creationId xmlns:a16="http://schemas.microsoft.com/office/drawing/2014/main" id="{71424CF4-834D-4C88-9ACA-A96404B6A2BA}"/>
              </a:ext>
            </a:extLst>
          </p:cNvPr>
          <p:cNvCxnSpPr>
            <a:cxnSpLocks/>
          </p:cNvCxnSpPr>
          <p:nvPr/>
        </p:nvCxnSpPr>
        <p:spPr>
          <a:xfrm>
            <a:off x="5821695" y="3945957"/>
            <a:ext cx="707848"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A22FB7E-7F1E-4BAA-A5F8-8414BDC641C3}"/>
              </a:ext>
            </a:extLst>
          </p:cNvPr>
          <p:cNvSpPr txBox="1"/>
          <p:nvPr/>
        </p:nvSpPr>
        <p:spPr>
          <a:xfrm>
            <a:off x="6222690" y="3635176"/>
            <a:ext cx="534545" cy="253916"/>
          </a:xfrm>
          <a:prstGeom prst="rect">
            <a:avLst/>
          </a:prstGeom>
          <a:noFill/>
        </p:spPr>
        <p:txBody>
          <a:bodyPr wrap="square" rtlCol="0">
            <a:spAutoFit/>
          </a:bodyPr>
          <a:lstStyle/>
          <a:p>
            <a:r>
              <a:rPr lang="en-US" sz="1050" i="1" dirty="0"/>
              <a:t>p</a:t>
            </a:r>
            <a:r>
              <a:rPr lang="en-US" sz="1050" i="1" baseline="-25000" dirty="0"/>
              <a:t>1</a:t>
            </a:r>
            <a:endParaRPr lang="en-GB" sz="1050" i="1" baseline="-25000" dirty="0"/>
          </a:p>
        </p:txBody>
      </p:sp>
      <p:sp>
        <p:nvSpPr>
          <p:cNvPr id="10" name="TextBox 9">
            <a:extLst>
              <a:ext uri="{FF2B5EF4-FFF2-40B4-BE49-F238E27FC236}">
                <a16:creationId xmlns:a16="http://schemas.microsoft.com/office/drawing/2014/main" id="{72959200-DFD8-4727-A08B-8EC1BF0B3820}"/>
              </a:ext>
            </a:extLst>
          </p:cNvPr>
          <p:cNvSpPr txBox="1"/>
          <p:nvPr/>
        </p:nvSpPr>
        <p:spPr>
          <a:xfrm>
            <a:off x="93539" y="4439750"/>
            <a:ext cx="5492209" cy="430887"/>
          </a:xfrm>
          <a:prstGeom prst="rect">
            <a:avLst/>
          </a:prstGeom>
          <a:noFill/>
        </p:spPr>
        <p:txBody>
          <a:bodyPr wrap="none" rtlCol="0">
            <a:spAutoFit/>
          </a:bodyPr>
          <a:lstStyle/>
          <a:p>
            <a:r>
              <a:rPr lang="en-US" sz="1100" dirty="0">
                <a:solidFill>
                  <a:schemeClr val="tx1"/>
                </a:solidFill>
              </a:rPr>
              <a:t>Sanchez del Rio, M., </a:t>
            </a:r>
            <a:r>
              <a:rPr lang="en-US" sz="1100" dirty="0" err="1">
                <a:solidFill>
                  <a:schemeClr val="tx1"/>
                </a:solidFill>
              </a:rPr>
              <a:t>Celestre</a:t>
            </a:r>
            <a:r>
              <a:rPr lang="en-US" sz="1100" dirty="0">
                <a:solidFill>
                  <a:schemeClr val="tx1"/>
                </a:solidFill>
              </a:rPr>
              <a:t>, R., Reyes-Herrera, J., </a:t>
            </a:r>
            <a:r>
              <a:rPr lang="en-US" sz="1100" dirty="0" err="1">
                <a:solidFill>
                  <a:schemeClr val="tx1"/>
                </a:solidFill>
              </a:rPr>
              <a:t>Brumund</a:t>
            </a:r>
            <a:r>
              <a:rPr lang="en-US" sz="1100" dirty="0">
                <a:solidFill>
                  <a:schemeClr val="tx1"/>
                </a:solidFill>
              </a:rPr>
              <a:t>, P. &amp; </a:t>
            </a:r>
            <a:r>
              <a:rPr lang="en-US" sz="1100" dirty="0" err="1">
                <a:solidFill>
                  <a:schemeClr val="tx1"/>
                </a:solidFill>
              </a:rPr>
              <a:t>Cammarata</a:t>
            </a:r>
            <a:r>
              <a:rPr lang="en-US" sz="1100" dirty="0">
                <a:solidFill>
                  <a:schemeClr val="tx1"/>
                </a:solidFill>
              </a:rPr>
              <a:t>, M.</a:t>
            </a:r>
          </a:p>
          <a:p>
            <a:r>
              <a:rPr lang="en-GB" sz="1100" i="1" dirty="0"/>
              <a:t>EPL</a:t>
            </a:r>
            <a:r>
              <a:rPr lang="en-GB" sz="1100" dirty="0"/>
              <a:t> </a:t>
            </a:r>
            <a:r>
              <a:rPr lang="en-GB" sz="1100" b="1" dirty="0"/>
              <a:t>140</a:t>
            </a:r>
            <a:r>
              <a:rPr lang="en-GB" sz="1100" dirty="0"/>
              <a:t> 55001 (2022) </a:t>
            </a:r>
            <a:r>
              <a:rPr lang="en-GB" sz="1100" b="1" dirty="0"/>
              <a:t>DOI</a:t>
            </a:r>
            <a:r>
              <a:rPr lang="en-GB" sz="1100" dirty="0"/>
              <a:t> </a:t>
            </a:r>
            <a:r>
              <a:rPr lang="en-GB" sz="1100" dirty="0">
                <a:hlinkClick r:id="rId8"/>
              </a:rPr>
              <a:t>https://doi/org/10.1209/0295-5075/aca4ef </a:t>
            </a:r>
            <a:endParaRPr lang="en-GB" sz="1100" dirty="0"/>
          </a:p>
        </p:txBody>
      </p:sp>
      <p:sp>
        <p:nvSpPr>
          <p:cNvPr id="2" name="Title 1"/>
          <p:cNvSpPr>
            <a:spLocks noGrp="1"/>
          </p:cNvSpPr>
          <p:nvPr>
            <p:ph type="title"/>
          </p:nvPr>
        </p:nvSpPr>
        <p:spPr>
          <a:xfrm>
            <a:off x="21169" y="-54582"/>
            <a:ext cx="8954100" cy="461635"/>
          </a:xfrm>
        </p:spPr>
        <p:txBody>
          <a:bodyPr/>
          <a:lstStyle/>
          <a:p>
            <a:pPr>
              <a:buNone/>
            </a:pPr>
            <a:r>
              <a:rPr lang="en-GB" sz="1800" dirty="0"/>
              <a:t>Beam focus modifications by cropping partially coherent X-ray beams</a:t>
            </a:r>
            <a:endParaRPr lang="en-US" sz="1800" dirty="0"/>
          </a:p>
        </p:txBody>
      </p:sp>
      <p:sp>
        <p:nvSpPr>
          <p:cNvPr id="5" name="Slide Number Placeholder 4">
            <a:extLst>
              <a:ext uri="{FF2B5EF4-FFF2-40B4-BE49-F238E27FC236}">
                <a16:creationId xmlns:a16="http://schemas.microsoft.com/office/drawing/2014/main" id="{853D0391-3831-44B1-847A-31882AE719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96394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E6E66-C90B-4C52-B9FF-5D073D2B64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Title 1">
            <a:extLst>
              <a:ext uri="{FF2B5EF4-FFF2-40B4-BE49-F238E27FC236}">
                <a16:creationId xmlns:a16="http://schemas.microsoft.com/office/drawing/2014/main" id="{D3A57B76-2582-4849-820E-1C1B3255D564}"/>
              </a:ext>
            </a:extLst>
          </p:cNvPr>
          <p:cNvSpPr>
            <a:spLocks noGrp="1"/>
          </p:cNvSpPr>
          <p:nvPr>
            <p:ph type="title"/>
          </p:nvPr>
        </p:nvSpPr>
        <p:spPr>
          <a:xfrm>
            <a:off x="226376" y="483"/>
            <a:ext cx="8781158" cy="615523"/>
          </a:xfrm>
        </p:spPr>
        <p:txBody>
          <a:bodyPr/>
          <a:lstStyle/>
          <a:p>
            <a:r>
              <a:rPr lang="en-US" sz="1600" dirty="0">
                <a:solidFill>
                  <a:srgbClr val="002060"/>
                </a:solidFill>
              </a:rPr>
              <a:t>X-ray lens aberrations retrieved by deep learning from several beam intensity images</a:t>
            </a:r>
            <a:br>
              <a:rPr lang="en-US" sz="1600" dirty="0">
                <a:solidFill>
                  <a:srgbClr val="002060"/>
                </a:solidFill>
              </a:rPr>
            </a:br>
            <a:r>
              <a:rPr lang="en-US" sz="1100" dirty="0">
                <a:solidFill>
                  <a:srgbClr val="002060"/>
                </a:solidFill>
                <a:hlinkClick r:id="rId2"/>
              </a:rPr>
              <a:t>https://doi.org/10.1107/S1600577524004958</a:t>
            </a:r>
            <a:r>
              <a:rPr lang="en-US" sz="1100" dirty="0">
                <a:solidFill>
                  <a:srgbClr val="002060"/>
                </a:solidFill>
              </a:rPr>
              <a:t>  </a:t>
            </a:r>
            <a:endParaRPr lang="en-US" sz="1600" dirty="0">
              <a:solidFill>
                <a:srgbClr val="002060"/>
              </a:solidFill>
            </a:endParaRPr>
          </a:p>
        </p:txBody>
      </p:sp>
      <p:sp>
        <p:nvSpPr>
          <p:cNvPr id="7" name="Rounded Rectangle 7">
            <a:extLst>
              <a:ext uri="{FF2B5EF4-FFF2-40B4-BE49-F238E27FC236}">
                <a16:creationId xmlns:a16="http://schemas.microsoft.com/office/drawing/2014/main" id="{7FA2E2C7-00A3-4D6B-8C10-B157D3AC643E}"/>
              </a:ext>
            </a:extLst>
          </p:cNvPr>
          <p:cNvSpPr/>
          <p:nvPr/>
        </p:nvSpPr>
        <p:spPr>
          <a:xfrm>
            <a:off x="323528" y="1788061"/>
            <a:ext cx="1440160" cy="1232557"/>
          </a:xfrm>
          <a:prstGeom prst="roundRect">
            <a:avLst>
              <a:gd name="adj" fmla="val 34015"/>
            </a:avLst>
          </a:prstGeom>
          <a:noFill/>
          <a:ln>
            <a:solidFill>
              <a:srgbClr val="4E5B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8" name="TextBox 7">
            <a:extLst>
              <a:ext uri="{FF2B5EF4-FFF2-40B4-BE49-F238E27FC236}">
                <a16:creationId xmlns:a16="http://schemas.microsoft.com/office/drawing/2014/main" id="{43B14DC9-0C17-40C1-A832-2EBD449F2691}"/>
              </a:ext>
            </a:extLst>
          </p:cNvPr>
          <p:cNvSpPr txBox="1"/>
          <p:nvPr/>
        </p:nvSpPr>
        <p:spPr>
          <a:xfrm>
            <a:off x="539552" y="1356014"/>
            <a:ext cx="1008112" cy="369332"/>
          </a:xfrm>
          <a:prstGeom prst="rect">
            <a:avLst/>
          </a:prstGeom>
          <a:noFill/>
        </p:spPr>
        <p:txBody>
          <a:bodyPr wrap="square" rtlCol="0">
            <a:spAutoFit/>
          </a:bodyPr>
          <a:lstStyle/>
          <a:p>
            <a:pPr algn="ctr"/>
            <a:r>
              <a:rPr lang="en-US" dirty="0">
                <a:solidFill>
                  <a:srgbClr val="0070C0"/>
                </a:solidFill>
              </a:rPr>
              <a:t>Source</a:t>
            </a:r>
            <a:endParaRPr lang="en-GB" dirty="0">
              <a:solidFill>
                <a:srgbClr val="0070C0"/>
              </a:solidFill>
            </a:endParaRPr>
          </a:p>
        </p:txBody>
      </p:sp>
      <p:sp>
        <p:nvSpPr>
          <p:cNvPr id="9" name="TextBox 8">
            <a:extLst>
              <a:ext uri="{FF2B5EF4-FFF2-40B4-BE49-F238E27FC236}">
                <a16:creationId xmlns:a16="http://schemas.microsoft.com/office/drawing/2014/main" id="{A4750CD2-F53D-49D3-9B0D-ACAB64BB0730}"/>
              </a:ext>
            </a:extLst>
          </p:cNvPr>
          <p:cNvSpPr txBox="1"/>
          <p:nvPr/>
        </p:nvSpPr>
        <p:spPr>
          <a:xfrm>
            <a:off x="404780" y="1851068"/>
            <a:ext cx="1296144" cy="1169551"/>
          </a:xfrm>
          <a:prstGeom prst="rect">
            <a:avLst/>
          </a:prstGeom>
          <a:noFill/>
        </p:spPr>
        <p:txBody>
          <a:bodyPr wrap="square" rtlCol="0">
            <a:spAutoFit/>
          </a:bodyPr>
          <a:lstStyle/>
          <a:p>
            <a:pPr algn="ctr"/>
            <a:r>
              <a:rPr lang="en-US" sz="1400" dirty="0"/>
              <a:t>Undulator Partially Coherent Source at EBS</a:t>
            </a:r>
            <a:endParaRPr lang="en-GB" sz="1400" dirty="0"/>
          </a:p>
        </p:txBody>
      </p:sp>
      <p:sp>
        <p:nvSpPr>
          <p:cNvPr id="10" name="TextBox 9">
            <a:extLst>
              <a:ext uri="{FF2B5EF4-FFF2-40B4-BE49-F238E27FC236}">
                <a16:creationId xmlns:a16="http://schemas.microsoft.com/office/drawing/2014/main" id="{6151BDC8-9EC1-48F7-81A6-C3D091225992}"/>
              </a:ext>
            </a:extLst>
          </p:cNvPr>
          <p:cNvSpPr txBox="1"/>
          <p:nvPr/>
        </p:nvSpPr>
        <p:spPr>
          <a:xfrm>
            <a:off x="3608843" y="774078"/>
            <a:ext cx="1008112" cy="369332"/>
          </a:xfrm>
          <a:prstGeom prst="rect">
            <a:avLst/>
          </a:prstGeom>
          <a:noFill/>
        </p:spPr>
        <p:txBody>
          <a:bodyPr wrap="square" rtlCol="0">
            <a:spAutoFit/>
          </a:bodyPr>
          <a:lstStyle/>
          <a:p>
            <a:pPr algn="ctr"/>
            <a:r>
              <a:rPr lang="en-US" dirty="0">
                <a:solidFill>
                  <a:srgbClr val="0070C0"/>
                </a:solidFill>
              </a:rPr>
              <a:t>Optics</a:t>
            </a:r>
            <a:endParaRPr lang="en-GB" dirty="0">
              <a:solidFill>
                <a:srgbClr val="0070C0"/>
              </a:solidFill>
            </a:endParaRPr>
          </a:p>
        </p:txBody>
      </p:sp>
      <p:sp>
        <p:nvSpPr>
          <p:cNvPr id="11" name="Rounded Rectangle 11">
            <a:extLst>
              <a:ext uri="{FF2B5EF4-FFF2-40B4-BE49-F238E27FC236}">
                <a16:creationId xmlns:a16="http://schemas.microsoft.com/office/drawing/2014/main" id="{7A567E2E-7E8B-4D60-8A74-653E42149D8C}"/>
              </a:ext>
            </a:extLst>
          </p:cNvPr>
          <p:cNvSpPr/>
          <p:nvPr/>
        </p:nvSpPr>
        <p:spPr>
          <a:xfrm>
            <a:off x="6211207" y="2932131"/>
            <a:ext cx="2649079" cy="1150801"/>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2" name="TextBox 11">
            <a:extLst>
              <a:ext uri="{FF2B5EF4-FFF2-40B4-BE49-F238E27FC236}">
                <a16:creationId xmlns:a16="http://schemas.microsoft.com/office/drawing/2014/main" id="{9C5F29B6-22B0-4EE6-8733-E54E8D90CB53}"/>
              </a:ext>
            </a:extLst>
          </p:cNvPr>
          <p:cNvSpPr txBox="1"/>
          <p:nvPr/>
        </p:nvSpPr>
        <p:spPr>
          <a:xfrm>
            <a:off x="6069736" y="523208"/>
            <a:ext cx="2790551" cy="923330"/>
          </a:xfrm>
          <a:prstGeom prst="rect">
            <a:avLst/>
          </a:prstGeom>
          <a:noFill/>
        </p:spPr>
        <p:txBody>
          <a:bodyPr wrap="square" rtlCol="0">
            <a:spAutoFit/>
          </a:bodyPr>
          <a:lstStyle/>
          <a:p>
            <a:pPr algn="ctr"/>
            <a:r>
              <a:rPr lang="en-US" dirty="0">
                <a:solidFill>
                  <a:srgbClr val="0070C0"/>
                </a:solidFill>
              </a:rPr>
              <a:t>Get </a:t>
            </a:r>
            <a:r>
              <a:rPr lang="en-US" dirty="0" err="1">
                <a:solidFill>
                  <a:srgbClr val="0070C0"/>
                </a:solidFill>
              </a:rPr>
              <a:t>wawefront</a:t>
            </a:r>
            <a:r>
              <a:rPr lang="en-US" dirty="0">
                <a:solidFill>
                  <a:srgbClr val="0070C0"/>
                </a:solidFill>
              </a:rPr>
              <a:t> errors (and optical surface errors) </a:t>
            </a:r>
            <a:endParaRPr lang="en-GB" dirty="0">
              <a:solidFill>
                <a:srgbClr val="0070C0"/>
              </a:solidFill>
            </a:endParaRPr>
          </a:p>
        </p:txBody>
      </p:sp>
      <p:sp>
        <p:nvSpPr>
          <p:cNvPr id="13" name="TextBox 12">
            <a:extLst>
              <a:ext uri="{FF2B5EF4-FFF2-40B4-BE49-F238E27FC236}">
                <a16:creationId xmlns:a16="http://schemas.microsoft.com/office/drawing/2014/main" id="{1F38CFEF-8A8F-4E27-B63D-01C8F60AF6C4}"/>
              </a:ext>
            </a:extLst>
          </p:cNvPr>
          <p:cNvSpPr txBox="1"/>
          <p:nvPr/>
        </p:nvSpPr>
        <p:spPr>
          <a:xfrm>
            <a:off x="3549456" y="1309776"/>
            <a:ext cx="1296144" cy="738664"/>
          </a:xfrm>
          <a:prstGeom prst="rect">
            <a:avLst/>
          </a:prstGeom>
          <a:noFill/>
        </p:spPr>
        <p:txBody>
          <a:bodyPr wrap="square" rtlCol="0">
            <a:spAutoFit/>
          </a:bodyPr>
          <a:lstStyle/>
          <a:p>
            <a:pPr algn="ctr"/>
            <a:r>
              <a:rPr lang="en-US" sz="1400" dirty="0"/>
              <a:t>Focusing lens with optical surface errors</a:t>
            </a:r>
            <a:endParaRPr lang="en-GB" sz="1400" dirty="0"/>
          </a:p>
        </p:txBody>
      </p:sp>
      <p:sp>
        <p:nvSpPr>
          <p:cNvPr id="14" name="Right Arrow 17">
            <a:extLst>
              <a:ext uri="{FF2B5EF4-FFF2-40B4-BE49-F238E27FC236}">
                <a16:creationId xmlns:a16="http://schemas.microsoft.com/office/drawing/2014/main" id="{0822DA97-CFFE-4135-9E62-6AECEA068EC6}"/>
              </a:ext>
            </a:extLst>
          </p:cNvPr>
          <p:cNvSpPr/>
          <p:nvPr/>
        </p:nvSpPr>
        <p:spPr>
          <a:xfrm>
            <a:off x="1952228" y="1895804"/>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9">
            <a:extLst>
              <a:ext uri="{FF2B5EF4-FFF2-40B4-BE49-F238E27FC236}">
                <a16:creationId xmlns:a16="http://schemas.microsoft.com/office/drawing/2014/main" id="{CA84CCDE-226C-4B28-8E1F-A39B47736946}"/>
              </a:ext>
            </a:extLst>
          </p:cNvPr>
          <p:cNvSpPr/>
          <p:nvPr/>
        </p:nvSpPr>
        <p:spPr>
          <a:xfrm>
            <a:off x="5525144" y="320955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21">
            <a:extLst>
              <a:ext uri="{FF2B5EF4-FFF2-40B4-BE49-F238E27FC236}">
                <a16:creationId xmlns:a16="http://schemas.microsoft.com/office/drawing/2014/main" id="{44A57BFE-4BE9-45CA-806E-79F18F19C6C0}"/>
              </a:ext>
            </a:extLst>
          </p:cNvPr>
          <p:cNvSpPr/>
          <p:nvPr/>
        </p:nvSpPr>
        <p:spPr>
          <a:xfrm>
            <a:off x="2912307" y="1279155"/>
            <a:ext cx="2520280" cy="1877121"/>
          </a:xfrm>
          <a:prstGeom prst="roundRect">
            <a:avLst>
              <a:gd name="adj" fmla="val 34015"/>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7" name="Rounded Rectangle 11">
            <a:extLst>
              <a:ext uri="{FF2B5EF4-FFF2-40B4-BE49-F238E27FC236}">
                <a16:creationId xmlns:a16="http://schemas.microsoft.com/office/drawing/2014/main" id="{1E10BFC6-C3EF-4E0C-B86A-66D7F88E1274}"/>
              </a:ext>
            </a:extLst>
          </p:cNvPr>
          <p:cNvSpPr/>
          <p:nvPr/>
        </p:nvSpPr>
        <p:spPr>
          <a:xfrm>
            <a:off x="6069736" y="1448272"/>
            <a:ext cx="2966760" cy="1198660"/>
          </a:xfrm>
          <a:prstGeom prst="roundRect">
            <a:avLst>
              <a:gd name="adj" fmla="val 34015"/>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8" name="TextBox 17">
            <a:extLst>
              <a:ext uri="{FF2B5EF4-FFF2-40B4-BE49-F238E27FC236}">
                <a16:creationId xmlns:a16="http://schemas.microsoft.com/office/drawing/2014/main" id="{153C6128-2683-4A4A-A96D-4BCF23A7D8DA}"/>
              </a:ext>
            </a:extLst>
          </p:cNvPr>
          <p:cNvSpPr txBox="1"/>
          <p:nvPr/>
        </p:nvSpPr>
        <p:spPr>
          <a:xfrm>
            <a:off x="6300192" y="1629967"/>
            <a:ext cx="2560094" cy="954107"/>
          </a:xfrm>
          <a:prstGeom prst="rect">
            <a:avLst/>
          </a:prstGeom>
          <a:noFill/>
        </p:spPr>
        <p:txBody>
          <a:bodyPr wrap="square" rtlCol="0">
            <a:spAutoFit/>
          </a:bodyPr>
          <a:lstStyle/>
          <a:p>
            <a:r>
              <a:rPr lang="en-US" sz="1400" dirty="0"/>
              <a:t>Typically: dedicated phase retrieval experiment</a:t>
            </a:r>
          </a:p>
          <a:p>
            <a:pPr marL="285750" indent="-285750">
              <a:buFontTx/>
              <a:buChar char="-"/>
            </a:pPr>
            <a:r>
              <a:rPr lang="en-US" sz="1400" dirty="0"/>
              <a:t>Speckle tracking</a:t>
            </a:r>
          </a:p>
          <a:p>
            <a:pPr marL="285750" indent="-285750">
              <a:buFontTx/>
              <a:buChar char="-"/>
            </a:pPr>
            <a:r>
              <a:rPr lang="en-US" sz="1400" dirty="0"/>
              <a:t>Ptychography, etc.</a:t>
            </a:r>
            <a:endParaRPr lang="en-GB" sz="1400" dirty="0"/>
          </a:p>
        </p:txBody>
      </p:sp>
      <p:sp>
        <p:nvSpPr>
          <p:cNvPr id="19" name="Right Arrow 19">
            <a:extLst>
              <a:ext uri="{FF2B5EF4-FFF2-40B4-BE49-F238E27FC236}">
                <a16:creationId xmlns:a16="http://schemas.microsoft.com/office/drawing/2014/main" id="{5867C216-5D4C-4DC2-9C2F-38017A28FFD0}"/>
              </a:ext>
            </a:extLst>
          </p:cNvPr>
          <p:cNvSpPr/>
          <p:nvPr/>
        </p:nvSpPr>
        <p:spPr>
          <a:xfrm>
            <a:off x="5525144" y="1742280"/>
            <a:ext cx="775048" cy="643825"/>
          </a:xfrm>
          <a:prstGeom prst="rightArrow">
            <a:avLst/>
          </a:prstGeom>
          <a:solidFill>
            <a:srgbClr val="99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EC790E60-18BD-4722-BD51-E8CC15250722}"/>
              </a:ext>
            </a:extLst>
          </p:cNvPr>
          <p:cNvSpPr txBox="1"/>
          <p:nvPr/>
        </p:nvSpPr>
        <p:spPr>
          <a:xfrm>
            <a:off x="6482862" y="2930463"/>
            <a:ext cx="2377424" cy="1198660"/>
          </a:xfrm>
          <a:prstGeom prst="rect">
            <a:avLst/>
          </a:prstGeom>
          <a:noFill/>
        </p:spPr>
        <p:txBody>
          <a:bodyPr wrap="square" rtlCol="0">
            <a:spAutoFit/>
          </a:bodyPr>
          <a:lstStyle/>
          <a:p>
            <a:r>
              <a:rPr lang="en-US" dirty="0"/>
              <a:t>Can we get the optical surface errors with (several) images (only intensity) using directly the EBS source?</a:t>
            </a:r>
            <a:endParaRPr lang="en-GB" dirty="0"/>
          </a:p>
        </p:txBody>
      </p:sp>
      <p:sp>
        <p:nvSpPr>
          <p:cNvPr id="21" name="TextBox 20">
            <a:extLst>
              <a:ext uri="{FF2B5EF4-FFF2-40B4-BE49-F238E27FC236}">
                <a16:creationId xmlns:a16="http://schemas.microsoft.com/office/drawing/2014/main" id="{46CA2184-BB87-49E1-AE15-322B91F58A6B}"/>
              </a:ext>
            </a:extLst>
          </p:cNvPr>
          <p:cNvSpPr txBox="1"/>
          <p:nvPr/>
        </p:nvSpPr>
        <p:spPr>
          <a:xfrm>
            <a:off x="158569" y="3884963"/>
            <a:ext cx="8347074" cy="938719"/>
          </a:xfrm>
          <a:prstGeom prst="rect">
            <a:avLst/>
          </a:prstGeom>
          <a:noFill/>
        </p:spPr>
        <p:txBody>
          <a:bodyPr wrap="square" rtlCol="0">
            <a:spAutoFit/>
          </a:bodyPr>
          <a:lstStyle/>
          <a:p>
            <a:r>
              <a:rPr lang="en-US" sz="1100" dirty="0"/>
              <a:t>Our approach is:</a:t>
            </a:r>
          </a:p>
          <a:p>
            <a:pPr marL="285750" indent="-285750">
              <a:buFont typeface="Arial" panose="020B0604020202020204" pitchFamily="34" charset="0"/>
              <a:buChar char="•"/>
            </a:pPr>
            <a:r>
              <a:rPr lang="en-US" sz="1100" dirty="0" err="1">
                <a:solidFill>
                  <a:srgbClr val="C00000"/>
                </a:solidFill>
              </a:rPr>
              <a:t>Sensorless</a:t>
            </a:r>
            <a:r>
              <a:rPr lang="en-US" sz="1100" dirty="0"/>
              <a:t>: we do not use a dedicated experiment to measure phase (only intensities)</a:t>
            </a:r>
          </a:p>
          <a:p>
            <a:pPr marL="285750" indent="-285750">
              <a:buFont typeface="Arial" panose="020B0604020202020204" pitchFamily="34" charset="0"/>
              <a:buChar char="•"/>
            </a:pPr>
            <a:r>
              <a:rPr lang="en-US" sz="1100" dirty="0">
                <a:solidFill>
                  <a:srgbClr val="C00000"/>
                </a:solidFill>
              </a:rPr>
              <a:t>Blind</a:t>
            </a:r>
            <a:r>
              <a:rPr lang="en-US" sz="1100" dirty="0"/>
              <a:t>: it requires as an input only the blurry images, and not a point spread function that we may have obtained using other means such as a calibration step.</a:t>
            </a:r>
            <a:br>
              <a:rPr lang="en-US" sz="1100" dirty="0"/>
            </a:br>
            <a:r>
              <a:rPr lang="en-US" sz="1100" dirty="0"/>
              <a:t>This is only possible when the source is good, like EBS. </a:t>
            </a:r>
            <a:endParaRPr lang="en-GB" sz="1100" dirty="0"/>
          </a:p>
        </p:txBody>
      </p:sp>
      <p:pic>
        <p:nvPicPr>
          <p:cNvPr id="22" name="Picture 21">
            <a:extLst>
              <a:ext uri="{FF2B5EF4-FFF2-40B4-BE49-F238E27FC236}">
                <a16:creationId xmlns:a16="http://schemas.microsoft.com/office/drawing/2014/main" id="{BEDFACC2-8FF8-4338-BD5A-BA02B9335273}"/>
              </a:ext>
            </a:extLst>
          </p:cNvPr>
          <p:cNvPicPr>
            <a:picLocks noChangeAspect="1"/>
          </p:cNvPicPr>
          <p:nvPr/>
        </p:nvPicPr>
        <p:blipFill>
          <a:blip r:embed="rId3"/>
          <a:stretch>
            <a:fillRect/>
          </a:stretch>
        </p:blipFill>
        <p:spPr>
          <a:xfrm>
            <a:off x="745566" y="581742"/>
            <a:ext cx="747115" cy="802299"/>
          </a:xfrm>
          <a:prstGeom prst="rect">
            <a:avLst/>
          </a:prstGeom>
        </p:spPr>
      </p:pic>
      <p:pic>
        <p:nvPicPr>
          <p:cNvPr id="23" name="Picture 22">
            <a:extLst>
              <a:ext uri="{FF2B5EF4-FFF2-40B4-BE49-F238E27FC236}">
                <a16:creationId xmlns:a16="http://schemas.microsoft.com/office/drawing/2014/main" id="{FCA08591-C4CD-4573-8E41-03F19574179B}"/>
              </a:ext>
            </a:extLst>
          </p:cNvPr>
          <p:cNvPicPr>
            <a:picLocks noChangeAspect="1"/>
          </p:cNvPicPr>
          <p:nvPr/>
        </p:nvPicPr>
        <p:blipFill>
          <a:blip r:embed="rId4"/>
          <a:stretch>
            <a:fillRect/>
          </a:stretch>
        </p:blipFill>
        <p:spPr>
          <a:xfrm>
            <a:off x="3140834" y="2107020"/>
            <a:ext cx="1005551" cy="823443"/>
          </a:xfrm>
          <a:prstGeom prst="rect">
            <a:avLst/>
          </a:prstGeom>
        </p:spPr>
      </p:pic>
      <p:sp>
        <p:nvSpPr>
          <p:cNvPr id="24" name="TextBox 23">
            <a:extLst>
              <a:ext uri="{FF2B5EF4-FFF2-40B4-BE49-F238E27FC236}">
                <a16:creationId xmlns:a16="http://schemas.microsoft.com/office/drawing/2014/main" id="{9E786DD6-B9F0-4449-B6C8-4E1349505F07}"/>
              </a:ext>
            </a:extLst>
          </p:cNvPr>
          <p:cNvSpPr txBox="1"/>
          <p:nvPr/>
        </p:nvSpPr>
        <p:spPr>
          <a:xfrm>
            <a:off x="4172447" y="2315278"/>
            <a:ext cx="319318" cy="369332"/>
          </a:xfrm>
          <a:prstGeom prst="rect">
            <a:avLst/>
          </a:prstGeom>
          <a:noFill/>
        </p:spPr>
        <p:txBody>
          <a:bodyPr wrap="none" rtlCol="0">
            <a:spAutoFit/>
          </a:bodyPr>
          <a:lstStyle/>
          <a:p>
            <a:r>
              <a:rPr lang="en-US" dirty="0"/>
              <a:t>+</a:t>
            </a:r>
            <a:endParaRPr lang="en-GB" dirty="0"/>
          </a:p>
        </p:txBody>
      </p:sp>
      <p:sp>
        <p:nvSpPr>
          <p:cNvPr id="25" name="Freeform: Shape 24">
            <a:extLst>
              <a:ext uri="{FF2B5EF4-FFF2-40B4-BE49-F238E27FC236}">
                <a16:creationId xmlns:a16="http://schemas.microsoft.com/office/drawing/2014/main" id="{CAA6DE18-5BB8-48C3-818A-043DF0EA1B0E}"/>
              </a:ext>
            </a:extLst>
          </p:cNvPr>
          <p:cNvSpPr/>
          <p:nvPr/>
        </p:nvSpPr>
        <p:spPr>
          <a:xfrm>
            <a:off x="4540285" y="2169838"/>
            <a:ext cx="223904" cy="697805"/>
          </a:xfrm>
          <a:custGeom>
            <a:avLst/>
            <a:gdLst>
              <a:gd name="connsiteX0" fmla="*/ 0 w 219639"/>
              <a:gd name="connsiteY0" fmla="*/ 0 h 904461"/>
              <a:gd name="connsiteX1" fmla="*/ 59634 w 219639"/>
              <a:gd name="connsiteY1" fmla="*/ 49695 h 904461"/>
              <a:gd name="connsiteX2" fmla="*/ 79513 w 219639"/>
              <a:gd name="connsiteY2" fmla="*/ 79513 h 904461"/>
              <a:gd name="connsiteX3" fmla="*/ 159026 w 219639"/>
              <a:gd name="connsiteY3" fmla="*/ 168965 h 904461"/>
              <a:gd name="connsiteX4" fmla="*/ 168965 w 219639"/>
              <a:gd name="connsiteY4" fmla="*/ 208722 h 904461"/>
              <a:gd name="connsiteX5" fmla="*/ 129208 w 219639"/>
              <a:gd name="connsiteY5" fmla="*/ 347869 h 904461"/>
              <a:gd name="connsiteX6" fmla="*/ 109330 w 219639"/>
              <a:gd name="connsiteY6" fmla="*/ 377687 h 904461"/>
              <a:gd name="connsiteX7" fmla="*/ 89452 w 219639"/>
              <a:gd name="connsiteY7" fmla="*/ 437322 h 904461"/>
              <a:gd name="connsiteX8" fmla="*/ 119269 w 219639"/>
              <a:gd name="connsiteY8" fmla="*/ 665922 h 904461"/>
              <a:gd name="connsiteX9" fmla="*/ 149087 w 219639"/>
              <a:gd name="connsiteY9" fmla="*/ 705678 h 904461"/>
              <a:gd name="connsiteX10" fmla="*/ 178904 w 219639"/>
              <a:gd name="connsiteY10" fmla="*/ 725556 h 904461"/>
              <a:gd name="connsiteX11" fmla="*/ 198782 w 219639"/>
              <a:gd name="connsiteY11" fmla="*/ 755374 h 904461"/>
              <a:gd name="connsiteX12" fmla="*/ 218661 w 219639"/>
              <a:gd name="connsiteY12" fmla="*/ 824948 h 904461"/>
              <a:gd name="connsiteX13" fmla="*/ 218661 w 219639"/>
              <a:gd name="connsiteY13" fmla="*/ 904461 h 90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9639" h="904461">
                <a:moveTo>
                  <a:pt x="0" y="0"/>
                </a:moveTo>
                <a:cubicBezTo>
                  <a:pt x="19878" y="16565"/>
                  <a:pt x="41337" y="31398"/>
                  <a:pt x="59634" y="49695"/>
                </a:cubicBezTo>
                <a:cubicBezTo>
                  <a:pt x="68081" y="58142"/>
                  <a:pt x="71577" y="70585"/>
                  <a:pt x="79513" y="79513"/>
                </a:cubicBezTo>
                <a:cubicBezTo>
                  <a:pt x="170291" y="181640"/>
                  <a:pt x="113908" y="101291"/>
                  <a:pt x="159026" y="168965"/>
                </a:cubicBezTo>
                <a:cubicBezTo>
                  <a:pt x="162339" y="182217"/>
                  <a:pt x="170013" y="195102"/>
                  <a:pt x="168965" y="208722"/>
                </a:cubicBezTo>
                <a:cubicBezTo>
                  <a:pt x="165997" y="247308"/>
                  <a:pt x="148294" y="309698"/>
                  <a:pt x="129208" y="347869"/>
                </a:cubicBezTo>
                <a:cubicBezTo>
                  <a:pt x="123866" y="358553"/>
                  <a:pt x="114181" y="366771"/>
                  <a:pt x="109330" y="377687"/>
                </a:cubicBezTo>
                <a:cubicBezTo>
                  <a:pt x="100820" y="396835"/>
                  <a:pt x="89452" y="437322"/>
                  <a:pt x="89452" y="437322"/>
                </a:cubicBezTo>
                <a:cubicBezTo>
                  <a:pt x="98294" y="614167"/>
                  <a:pt x="62896" y="587000"/>
                  <a:pt x="119269" y="665922"/>
                </a:cubicBezTo>
                <a:cubicBezTo>
                  <a:pt x="128897" y="679402"/>
                  <a:pt x="137374" y="693965"/>
                  <a:pt x="149087" y="705678"/>
                </a:cubicBezTo>
                <a:cubicBezTo>
                  <a:pt x="157534" y="714124"/>
                  <a:pt x="168965" y="718930"/>
                  <a:pt x="178904" y="725556"/>
                </a:cubicBezTo>
                <a:cubicBezTo>
                  <a:pt x="185530" y="735495"/>
                  <a:pt x="193440" y="744690"/>
                  <a:pt x="198782" y="755374"/>
                </a:cubicBezTo>
                <a:cubicBezTo>
                  <a:pt x="203957" y="765724"/>
                  <a:pt x="218024" y="817307"/>
                  <a:pt x="218661" y="824948"/>
                </a:cubicBezTo>
                <a:cubicBezTo>
                  <a:pt x="220862" y="851361"/>
                  <a:pt x="218661" y="877957"/>
                  <a:pt x="218661" y="904461"/>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0884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804BC6-522E-4C57-95AA-F8C7FB263219}"/>
              </a:ext>
            </a:extLst>
          </p:cNvPr>
          <p:cNvPicPr>
            <a:picLocks noChangeAspect="1"/>
          </p:cNvPicPr>
          <p:nvPr/>
        </p:nvPicPr>
        <p:blipFill>
          <a:blip r:embed="rId2"/>
          <a:stretch>
            <a:fillRect/>
          </a:stretch>
        </p:blipFill>
        <p:spPr>
          <a:xfrm>
            <a:off x="1694989" y="887975"/>
            <a:ext cx="5754022" cy="1546844"/>
          </a:xfrm>
          <a:prstGeom prst="rect">
            <a:avLst/>
          </a:prstGeom>
        </p:spPr>
      </p:pic>
      <p:sp>
        <p:nvSpPr>
          <p:cNvPr id="2" name="Title 1"/>
          <p:cNvSpPr>
            <a:spLocks noGrp="1"/>
          </p:cNvSpPr>
          <p:nvPr>
            <p:ph type="title"/>
          </p:nvPr>
        </p:nvSpPr>
        <p:spPr/>
        <p:txBody>
          <a:bodyPr/>
          <a:lstStyle/>
          <a:p>
            <a:r>
              <a:rPr lang="en-US" sz="2160" dirty="0">
                <a:solidFill>
                  <a:schemeClr val="tx1"/>
                </a:solidFill>
              </a:rPr>
              <a:t>Implementation: 1D </a:t>
            </a:r>
            <a:r>
              <a:rPr lang="en-US" sz="2160" dirty="0" err="1">
                <a:solidFill>
                  <a:schemeClr val="tx1"/>
                </a:solidFill>
              </a:rPr>
              <a:t>wavefronts</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603867" y="643081"/>
            <a:ext cx="7647250" cy="674031"/>
          </a:xfrm>
          <a:prstGeom prst="rect">
            <a:avLst/>
          </a:prstGeom>
          <a:noFill/>
        </p:spPr>
        <p:txBody>
          <a:bodyPr wrap="square" rtlCol="0">
            <a:spAutoFit/>
          </a:bodyPr>
          <a:lstStyle/>
          <a:p>
            <a:pPr marL="257175" indent="-257175">
              <a:buFontTx/>
              <a:buChar char="-"/>
            </a:pPr>
            <a:r>
              <a:rPr lang="en-US" sz="1260" dirty="0"/>
              <a:t>Produce synthetic data with many runs in a reasonable computing time:</a:t>
            </a:r>
          </a:p>
          <a:p>
            <a:pPr marL="668655" lvl="1" indent="-257175">
              <a:buFontTx/>
              <a:buChar char="-"/>
            </a:pPr>
            <a:r>
              <a:rPr lang="en-US" sz="1260" dirty="0"/>
              <a:t>Reduced data volume</a:t>
            </a:r>
          </a:p>
          <a:p>
            <a:pPr marL="668655" lvl="1" indent="-257175">
              <a:buFontTx/>
              <a:buChar char="-"/>
            </a:pPr>
            <a:r>
              <a:rPr lang="en-US" sz="1260" dirty="0"/>
              <a:t>Include partial coherence</a:t>
            </a:r>
          </a:p>
        </p:txBody>
      </p:sp>
      <p:sp>
        <p:nvSpPr>
          <p:cNvPr id="13" name="TextBox 12">
            <a:extLst>
              <a:ext uri="{FF2B5EF4-FFF2-40B4-BE49-F238E27FC236}">
                <a16:creationId xmlns:a16="http://schemas.microsoft.com/office/drawing/2014/main" id="{5793E18F-DFAF-4DD2-A7A6-F31569F05402}"/>
              </a:ext>
            </a:extLst>
          </p:cNvPr>
          <p:cNvSpPr txBox="1"/>
          <p:nvPr/>
        </p:nvSpPr>
        <p:spPr>
          <a:xfrm>
            <a:off x="802448" y="2247714"/>
            <a:ext cx="7250087" cy="2377574"/>
          </a:xfrm>
          <a:prstGeom prst="rect">
            <a:avLst/>
          </a:prstGeom>
          <a:noFill/>
        </p:spPr>
        <p:txBody>
          <a:bodyPr wrap="square" rtlCol="0">
            <a:spAutoFit/>
          </a:bodyPr>
          <a:lstStyle/>
          <a:p>
            <a:r>
              <a:rPr lang="en-US" sz="990" dirty="0"/>
              <a:t>Error profile samples are by created </a:t>
            </a:r>
          </a:p>
          <a:p>
            <a:pPr marL="154305" indent="-154305">
              <a:buFont typeface="Arial" panose="020B0604020202020204" pitchFamily="34" charset="0"/>
              <a:buChar char="•"/>
            </a:pPr>
            <a:r>
              <a:rPr lang="en-US" sz="990" b="1" dirty="0">
                <a:solidFill>
                  <a:srgbClr val="C00000"/>
                </a:solidFill>
              </a:rPr>
              <a:t>defining a set of Zernike coefficients </a:t>
            </a:r>
            <a:r>
              <a:rPr lang="en-US" sz="990" dirty="0"/>
              <a:t>with random values. In our case, using Noll notation, we consider the first 15 polynomials excluding the four first ones (piston, tip, tip and defocus) but adding the secondary and tertian spherical aberrations (Noll numbers 22 and 37). In our case, for 1D simulations in the vertical plane, we are not interested in those with azimuthal dependency, thus ending with </a:t>
            </a:r>
            <a:r>
              <a:rPr lang="en-US" sz="990" b="1" dirty="0">
                <a:solidFill>
                  <a:srgbClr val="C00000"/>
                </a:solidFill>
              </a:rPr>
              <a:t>7 polynomials</a:t>
            </a:r>
            <a:r>
              <a:rPr lang="en-US" sz="990" dirty="0">
                <a:solidFill>
                  <a:srgbClr val="C00000"/>
                </a:solidFill>
              </a:rPr>
              <a:t> </a:t>
            </a:r>
            <a:r>
              <a:rPr lang="en-US" sz="990" dirty="0"/>
              <a:t>[6, 8, 10, 11, 14, 22, 37]. </a:t>
            </a:r>
          </a:p>
          <a:p>
            <a:pPr marL="154305" indent="-154305">
              <a:buFont typeface="Arial" panose="020B0604020202020204" pitchFamily="34" charset="0"/>
              <a:buChar char="•"/>
            </a:pPr>
            <a:r>
              <a:rPr lang="en-US" sz="990" dirty="0"/>
              <a:t>For each one, a </a:t>
            </a:r>
            <a:r>
              <a:rPr lang="en-US" sz="990" b="1" dirty="0">
                <a:solidFill>
                  <a:srgbClr val="C00000"/>
                </a:solidFill>
              </a:rPr>
              <a:t>random coefficient </a:t>
            </a:r>
            <a:r>
              <a:rPr lang="en-US" sz="990" dirty="0"/>
              <a:t>should be created. Instead of applying uniform sampling for all of them in the same interval (as done in (</a:t>
            </a:r>
            <a:r>
              <a:rPr lang="en-US" sz="990" dirty="0" err="1"/>
              <a:t>Saha</a:t>
            </a:r>
            <a:r>
              <a:rPr lang="en-US" sz="990" dirty="0"/>
              <a:t> et al., 2020)), we prefer to customize the ranges and distributions for using empirical experience. We thus sample coefficients using the distributions </a:t>
            </a:r>
            <a:r>
              <a:rPr lang="en-US" sz="990" b="1" dirty="0">
                <a:solidFill>
                  <a:srgbClr val="C00000"/>
                </a:solidFill>
              </a:rPr>
              <a:t>[n, n, n, u, n, u, u] </a:t>
            </a:r>
            <a:r>
              <a:rPr lang="en-US" sz="990" dirty="0"/>
              <a:t>(n=</a:t>
            </a:r>
            <a:r>
              <a:rPr lang="en-US" sz="990" dirty="0" err="1"/>
              <a:t>normal,u</a:t>
            </a:r>
            <a:r>
              <a:rPr lang="en-US" sz="990" dirty="0"/>
              <a:t>=uniform) and intervals [σ=0.5, σ=0.5, σ=0.5, ±2.3, σ=0.05,±1.0, ±0.5] ×F microns, with a factor F = 5. </a:t>
            </a:r>
          </a:p>
          <a:p>
            <a:pPr marL="154305" indent="-154305">
              <a:buFont typeface="Arial" panose="020B0604020202020204" pitchFamily="34" charset="0"/>
              <a:buChar char="•"/>
            </a:pPr>
            <a:r>
              <a:rPr lang="en-US" sz="990" dirty="0"/>
              <a:t>We sampled NS 2D mesh surfaces and write the vertical profile in a file, to be used in our </a:t>
            </a:r>
            <a:r>
              <a:rPr lang="en-US" sz="990" dirty="0" err="1"/>
              <a:t>wavefront</a:t>
            </a:r>
            <a:r>
              <a:rPr lang="en-US" sz="990" dirty="0"/>
              <a:t> simulations.</a:t>
            </a:r>
          </a:p>
          <a:p>
            <a:pPr marL="154305" indent="-154305">
              <a:buFont typeface="Arial" panose="020B0604020202020204" pitchFamily="34" charset="0"/>
              <a:buChar char="•"/>
            </a:pPr>
            <a:r>
              <a:rPr lang="en-US" sz="990" dirty="0"/>
              <a:t>Problem: our base is not orthonormal. </a:t>
            </a:r>
          </a:p>
          <a:p>
            <a:pPr marL="565785" lvl="1" indent="-154305">
              <a:buFont typeface="Arial" panose="020B0604020202020204" pitchFamily="34" charset="0"/>
              <a:buChar char="•"/>
            </a:pPr>
            <a:r>
              <a:rPr lang="en-US" sz="990" dirty="0"/>
              <a:t>We orthogonalized our base of 1D cuts of Zernike polynomials using the Gram-Schmidt method, to obtain a new orthonormal 1D basis, and therefore new weights [coefficients] of the random profile. </a:t>
            </a:r>
          </a:p>
          <a:p>
            <a:pPr marL="565785" lvl="1" indent="-154305">
              <a:buFont typeface="Arial" panose="020B0604020202020204" pitchFamily="34" charset="0"/>
              <a:buChar char="•"/>
            </a:pPr>
            <a:r>
              <a:rPr lang="en-US" sz="990" dirty="0"/>
              <a:t>These new Gram-Schmidt coefficients are used in the learning process. (This does not change the error profiles used in the </a:t>
            </a:r>
            <a:r>
              <a:rPr lang="en-US" sz="990" dirty="0" err="1"/>
              <a:t>wavefront</a:t>
            </a:r>
            <a:r>
              <a:rPr lang="en-US" sz="990" dirty="0"/>
              <a:t> simulations, but changes the target values uses to train and test the CNN) </a:t>
            </a:r>
            <a:endParaRPr lang="en-GB" sz="990" dirty="0"/>
          </a:p>
        </p:txBody>
      </p:sp>
    </p:spTree>
    <p:extLst>
      <p:ext uri="{BB962C8B-B14F-4D97-AF65-F5344CB8AC3E}">
        <p14:creationId xmlns:p14="http://schemas.microsoft.com/office/powerpoint/2010/main" val="4026185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Creation of training data</a:t>
            </a:r>
            <a:endParaRPr lang="en-GB" cap="none" dirty="0">
              <a:solidFill>
                <a:schemeClr val="tx1"/>
              </a:solidFill>
            </a:endParaRPr>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984832" y="2447132"/>
            <a:ext cx="7791758" cy="2419124"/>
          </a:xfrm>
          <a:prstGeom prst="rect">
            <a:avLst/>
          </a:prstGeom>
          <a:noFill/>
        </p:spPr>
        <p:txBody>
          <a:bodyPr wrap="square" rtlCol="0">
            <a:spAutoFit/>
          </a:bodyPr>
          <a:lstStyle/>
          <a:p>
            <a:r>
              <a:rPr lang="en-US" sz="1260" dirty="0"/>
              <a:t>- Simulate a stack of NA × NP × NS float number values, that constitute the data for the CNN. </a:t>
            </a:r>
          </a:p>
          <a:p>
            <a:pPr marL="668655" lvl="1" indent="-257175">
              <a:buFontTx/>
              <a:buChar char="-"/>
            </a:pPr>
            <a:r>
              <a:rPr lang="en-US" sz="1260" dirty="0"/>
              <a:t>NA: Number of points (pixels) in a profile (image). 1500 (calculated) interpolated to </a:t>
            </a:r>
            <a:r>
              <a:rPr lang="en-US" sz="1260" dirty="0">
                <a:solidFill>
                  <a:srgbClr val="FF0000"/>
                </a:solidFill>
              </a:rPr>
              <a:t>NA=256</a:t>
            </a:r>
          </a:p>
          <a:p>
            <a:pPr marL="668655" lvl="1" indent="-257175">
              <a:buFontTx/>
              <a:buChar char="-"/>
            </a:pPr>
            <a:r>
              <a:rPr lang="en-US" sz="1260" dirty="0"/>
              <a:t>NP: number of propagation planes (propagated profiles) </a:t>
            </a:r>
            <a:r>
              <a:rPr lang="en-US" sz="1260" dirty="0">
                <a:solidFill>
                  <a:srgbClr val="FF0000"/>
                </a:solidFill>
              </a:rPr>
              <a:t>NP=64</a:t>
            </a:r>
          </a:p>
          <a:p>
            <a:pPr marL="668655" lvl="1" indent="-257175">
              <a:buFontTx/>
              <a:buChar char="-"/>
            </a:pPr>
            <a:r>
              <a:rPr lang="en-US" sz="1260" dirty="0"/>
              <a:t>NS: number of runs (sampled profiles – sampled images) </a:t>
            </a:r>
          </a:p>
          <a:p>
            <a:pPr marL="257175" indent="-257175">
              <a:buFontTx/>
              <a:buChar char="-"/>
            </a:pPr>
            <a:r>
              <a:rPr lang="en-US" sz="1260" dirty="0"/>
              <a:t>Running the </a:t>
            </a:r>
            <a:r>
              <a:rPr lang="en-US" sz="1260" dirty="0" err="1"/>
              <a:t>wavefront</a:t>
            </a:r>
            <a:r>
              <a:rPr lang="en-US" sz="1260" dirty="0"/>
              <a:t> simulations for </a:t>
            </a:r>
            <a:r>
              <a:rPr lang="en-US" sz="1260" dirty="0">
                <a:solidFill>
                  <a:srgbClr val="FF0000"/>
                </a:solidFill>
              </a:rPr>
              <a:t>NS=5000 </a:t>
            </a:r>
          </a:p>
          <a:p>
            <a:pPr marL="1080135" lvl="2" indent="-257175">
              <a:buFontTx/>
              <a:buChar char="-"/>
            </a:pPr>
            <a:r>
              <a:rPr lang="en-US" sz="1260" dirty="0"/>
              <a:t>2h in a CPU using a single coherent mode</a:t>
            </a:r>
          </a:p>
          <a:p>
            <a:pPr marL="1080135" lvl="2" indent="-257175">
              <a:buFontTx/>
              <a:buChar char="-"/>
            </a:pPr>
            <a:r>
              <a:rPr lang="en-US" sz="1260" dirty="0"/>
              <a:t>For partial coherence simulations we propagated 10 coherent modes that contain more than 99% of the total intensity, therefore it takes about 10 times more running time.</a:t>
            </a:r>
          </a:p>
          <a:p>
            <a:pPr marL="668655" lvl="1" indent="-257175">
              <a:buFontTx/>
              <a:buChar char="-"/>
            </a:pPr>
            <a:r>
              <a:rPr lang="en-US" sz="1260" dirty="0"/>
              <a:t>Note: Our simulations are not available in GPUs, therefore it cannot be created on-the-fly during training is run in GPUs. </a:t>
            </a:r>
          </a:p>
          <a:p>
            <a:endParaRPr lang="en-US" sz="1260" dirty="0"/>
          </a:p>
          <a:p>
            <a:r>
              <a:rPr lang="en-US" sz="1260" dirty="0"/>
              <a:t>The target data is a stack of NS × 7 values, containing the Gram-Schmidt coefficients</a:t>
            </a:r>
          </a:p>
        </p:txBody>
      </p:sp>
      <p:sp>
        <p:nvSpPr>
          <p:cNvPr id="4" name="Freeform: Shape 3">
            <a:extLst>
              <a:ext uri="{FF2B5EF4-FFF2-40B4-BE49-F238E27FC236}">
                <a16:creationId xmlns:a16="http://schemas.microsoft.com/office/drawing/2014/main" id="{8AD2274C-C1DE-4A91-85A0-02A734EBBECA}"/>
              </a:ext>
            </a:extLst>
          </p:cNvPr>
          <p:cNvSpPr/>
          <p:nvPr/>
        </p:nvSpPr>
        <p:spPr>
          <a:xfrm>
            <a:off x="1133510" y="671708"/>
            <a:ext cx="309678" cy="1291590"/>
          </a:xfrm>
          <a:custGeom>
            <a:avLst/>
            <a:gdLst>
              <a:gd name="connsiteX0" fmla="*/ 120650 w 344087"/>
              <a:gd name="connsiteY0" fmla="*/ 0 h 1435100"/>
              <a:gd name="connsiteX1" fmla="*/ 177800 w 344087"/>
              <a:gd name="connsiteY1" fmla="*/ 38100 h 1435100"/>
              <a:gd name="connsiteX2" fmla="*/ 196850 w 344087"/>
              <a:gd name="connsiteY2" fmla="*/ 50800 h 1435100"/>
              <a:gd name="connsiteX3" fmla="*/ 215900 w 344087"/>
              <a:gd name="connsiteY3" fmla="*/ 69850 h 1435100"/>
              <a:gd name="connsiteX4" fmla="*/ 254000 w 344087"/>
              <a:gd name="connsiteY4" fmla="*/ 95250 h 1435100"/>
              <a:gd name="connsiteX5" fmla="*/ 292100 w 344087"/>
              <a:gd name="connsiteY5" fmla="*/ 133350 h 1435100"/>
              <a:gd name="connsiteX6" fmla="*/ 304800 w 344087"/>
              <a:gd name="connsiteY6" fmla="*/ 152400 h 1435100"/>
              <a:gd name="connsiteX7" fmla="*/ 336550 w 344087"/>
              <a:gd name="connsiteY7" fmla="*/ 190500 h 1435100"/>
              <a:gd name="connsiteX8" fmla="*/ 336550 w 344087"/>
              <a:gd name="connsiteY8" fmla="*/ 298450 h 1435100"/>
              <a:gd name="connsiteX9" fmla="*/ 330200 w 344087"/>
              <a:gd name="connsiteY9" fmla="*/ 317500 h 1435100"/>
              <a:gd name="connsiteX10" fmla="*/ 311150 w 344087"/>
              <a:gd name="connsiteY10" fmla="*/ 330200 h 1435100"/>
              <a:gd name="connsiteX11" fmla="*/ 279400 w 344087"/>
              <a:gd name="connsiteY11" fmla="*/ 368300 h 1435100"/>
              <a:gd name="connsiteX12" fmla="*/ 241300 w 344087"/>
              <a:gd name="connsiteY12" fmla="*/ 400050 h 1435100"/>
              <a:gd name="connsiteX13" fmla="*/ 228600 w 344087"/>
              <a:gd name="connsiteY13" fmla="*/ 419100 h 1435100"/>
              <a:gd name="connsiteX14" fmla="*/ 184150 w 344087"/>
              <a:gd name="connsiteY14" fmla="*/ 476250 h 1435100"/>
              <a:gd name="connsiteX15" fmla="*/ 165100 w 344087"/>
              <a:gd name="connsiteY15" fmla="*/ 514350 h 1435100"/>
              <a:gd name="connsiteX16" fmla="*/ 165100 w 344087"/>
              <a:gd name="connsiteY16" fmla="*/ 673100 h 1435100"/>
              <a:gd name="connsiteX17" fmla="*/ 177800 w 344087"/>
              <a:gd name="connsiteY17" fmla="*/ 723900 h 1435100"/>
              <a:gd name="connsiteX18" fmla="*/ 184150 w 344087"/>
              <a:gd name="connsiteY18" fmla="*/ 762000 h 1435100"/>
              <a:gd name="connsiteX19" fmla="*/ 190500 w 344087"/>
              <a:gd name="connsiteY19" fmla="*/ 781050 h 1435100"/>
              <a:gd name="connsiteX20" fmla="*/ 203200 w 344087"/>
              <a:gd name="connsiteY20" fmla="*/ 831850 h 1435100"/>
              <a:gd name="connsiteX21" fmla="*/ 196850 w 344087"/>
              <a:gd name="connsiteY21" fmla="*/ 1035050 h 1435100"/>
              <a:gd name="connsiteX22" fmla="*/ 171450 w 344087"/>
              <a:gd name="connsiteY22" fmla="*/ 1092200 h 1435100"/>
              <a:gd name="connsiteX23" fmla="*/ 165100 w 344087"/>
              <a:gd name="connsiteY23" fmla="*/ 1111250 h 1435100"/>
              <a:gd name="connsiteX24" fmla="*/ 158750 w 344087"/>
              <a:gd name="connsiteY24" fmla="*/ 1136650 h 1435100"/>
              <a:gd name="connsiteX25" fmla="*/ 146050 w 344087"/>
              <a:gd name="connsiteY25" fmla="*/ 1155700 h 1435100"/>
              <a:gd name="connsiteX26" fmla="*/ 139700 w 344087"/>
              <a:gd name="connsiteY26" fmla="*/ 1174750 h 1435100"/>
              <a:gd name="connsiteX27" fmla="*/ 120650 w 344087"/>
              <a:gd name="connsiteY27" fmla="*/ 1206500 h 1435100"/>
              <a:gd name="connsiteX28" fmla="*/ 95250 w 344087"/>
              <a:gd name="connsiteY28" fmla="*/ 1244600 h 1435100"/>
              <a:gd name="connsiteX29" fmla="*/ 88900 w 344087"/>
              <a:gd name="connsiteY29" fmla="*/ 1263650 h 1435100"/>
              <a:gd name="connsiteX30" fmla="*/ 57150 w 344087"/>
              <a:gd name="connsiteY30" fmla="*/ 1308100 h 1435100"/>
              <a:gd name="connsiteX31" fmla="*/ 50800 w 344087"/>
              <a:gd name="connsiteY31" fmla="*/ 1327150 h 1435100"/>
              <a:gd name="connsiteX32" fmla="*/ 38100 w 344087"/>
              <a:gd name="connsiteY32" fmla="*/ 1346200 h 1435100"/>
              <a:gd name="connsiteX33" fmla="*/ 25400 w 344087"/>
              <a:gd name="connsiteY33" fmla="*/ 1390650 h 1435100"/>
              <a:gd name="connsiteX34" fmla="*/ 12700 w 344087"/>
              <a:gd name="connsiteY34" fmla="*/ 1409700 h 1435100"/>
              <a:gd name="connsiteX35" fmla="*/ 0 w 344087"/>
              <a:gd name="connsiteY35" fmla="*/ 1435100 h 14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44087" h="1435100">
                <a:moveTo>
                  <a:pt x="120650" y="0"/>
                </a:moveTo>
                <a:lnTo>
                  <a:pt x="177800" y="38100"/>
                </a:lnTo>
                <a:cubicBezTo>
                  <a:pt x="184150" y="42333"/>
                  <a:pt x="191454" y="45404"/>
                  <a:pt x="196850" y="50800"/>
                </a:cubicBezTo>
                <a:cubicBezTo>
                  <a:pt x="203200" y="57150"/>
                  <a:pt x="208811" y="64337"/>
                  <a:pt x="215900" y="69850"/>
                </a:cubicBezTo>
                <a:cubicBezTo>
                  <a:pt x="227948" y="79221"/>
                  <a:pt x="243207" y="84457"/>
                  <a:pt x="254000" y="95250"/>
                </a:cubicBezTo>
                <a:cubicBezTo>
                  <a:pt x="266700" y="107950"/>
                  <a:pt x="282137" y="118406"/>
                  <a:pt x="292100" y="133350"/>
                </a:cubicBezTo>
                <a:cubicBezTo>
                  <a:pt x="296333" y="139700"/>
                  <a:pt x="299914" y="146537"/>
                  <a:pt x="304800" y="152400"/>
                </a:cubicBezTo>
                <a:cubicBezTo>
                  <a:pt x="345544" y="201293"/>
                  <a:pt x="305018" y="143202"/>
                  <a:pt x="336550" y="190500"/>
                </a:cubicBezTo>
                <a:cubicBezTo>
                  <a:pt x="346794" y="241720"/>
                  <a:pt x="346405" y="224538"/>
                  <a:pt x="336550" y="298450"/>
                </a:cubicBezTo>
                <a:cubicBezTo>
                  <a:pt x="335665" y="305085"/>
                  <a:pt x="334381" y="312273"/>
                  <a:pt x="330200" y="317500"/>
                </a:cubicBezTo>
                <a:cubicBezTo>
                  <a:pt x="325432" y="323459"/>
                  <a:pt x="317013" y="325314"/>
                  <a:pt x="311150" y="330200"/>
                </a:cubicBezTo>
                <a:cubicBezTo>
                  <a:pt x="248733" y="382214"/>
                  <a:pt x="329350" y="318350"/>
                  <a:pt x="279400" y="368300"/>
                </a:cubicBezTo>
                <a:cubicBezTo>
                  <a:pt x="229450" y="418250"/>
                  <a:pt x="293314" y="337633"/>
                  <a:pt x="241300" y="400050"/>
                </a:cubicBezTo>
                <a:cubicBezTo>
                  <a:pt x="236414" y="405913"/>
                  <a:pt x="233486" y="413237"/>
                  <a:pt x="228600" y="419100"/>
                </a:cubicBezTo>
                <a:cubicBezTo>
                  <a:pt x="210337" y="441016"/>
                  <a:pt x="194849" y="444152"/>
                  <a:pt x="184150" y="476250"/>
                </a:cubicBezTo>
                <a:cubicBezTo>
                  <a:pt x="175387" y="502540"/>
                  <a:pt x="181513" y="489731"/>
                  <a:pt x="165100" y="514350"/>
                </a:cubicBezTo>
                <a:cubicBezTo>
                  <a:pt x="157009" y="587173"/>
                  <a:pt x="154004" y="584328"/>
                  <a:pt x="165100" y="673100"/>
                </a:cubicBezTo>
                <a:cubicBezTo>
                  <a:pt x="167265" y="690420"/>
                  <a:pt x="174931" y="706683"/>
                  <a:pt x="177800" y="723900"/>
                </a:cubicBezTo>
                <a:cubicBezTo>
                  <a:pt x="179917" y="736600"/>
                  <a:pt x="181357" y="749431"/>
                  <a:pt x="184150" y="762000"/>
                </a:cubicBezTo>
                <a:cubicBezTo>
                  <a:pt x="185602" y="768534"/>
                  <a:pt x="188739" y="774592"/>
                  <a:pt x="190500" y="781050"/>
                </a:cubicBezTo>
                <a:cubicBezTo>
                  <a:pt x="195093" y="797889"/>
                  <a:pt x="198967" y="814917"/>
                  <a:pt x="203200" y="831850"/>
                </a:cubicBezTo>
                <a:cubicBezTo>
                  <a:pt x="201083" y="899583"/>
                  <a:pt x="202327" y="967505"/>
                  <a:pt x="196850" y="1035050"/>
                </a:cubicBezTo>
                <a:cubicBezTo>
                  <a:pt x="195865" y="1047194"/>
                  <a:pt x="176599" y="1080186"/>
                  <a:pt x="171450" y="1092200"/>
                </a:cubicBezTo>
                <a:cubicBezTo>
                  <a:pt x="168813" y="1098352"/>
                  <a:pt x="166939" y="1104814"/>
                  <a:pt x="165100" y="1111250"/>
                </a:cubicBezTo>
                <a:cubicBezTo>
                  <a:pt x="162702" y="1119641"/>
                  <a:pt x="162188" y="1128628"/>
                  <a:pt x="158750" y="1136650"/>
                </a:cubicBezTo>
                <a:cubicBezTo>
                  <a:pt x="155744" y="1143665"/>
                  <a:pt x="149463" y="1148874"/>
                  <a:pt x="146050" y="1155700"/>
                </a:cubicBezTo>
                <a:cubicBezTo>
                  <a:pt x="143057" y="1161687"/>
                  <a:pt x="142693" y="1168763"/>
                  <a:pt x="139700" y="1174750"/>
                </a:cubicBezTo>
                <a:cubicBezTo>
                  <a:pt x="134180" y="1185789"/>
                  <a:pt x="127276" y="1196087"/>
                  <a:pt x="120650" y="1206500"/>
                </a:cubicBezTo>
                <a:cubicBezTo>
                  <a:pt x="112455" y="1219377"/>
                  <a:pt x="100077" y="1230120"/>
                  <a:pt x="95250" y="1244600"/>
                </a:cubicBezTo>
                <a:cubicBezTo>
                  <a:pt x="93133" y="1250950"/>
                  <a:pt x="92221" y="1257838"/>
                  <a:pt x="88900" y="1263650"/>
                </a:cubicBezTo>
                <a:cubicBezTo>
                  <a:pt x="77395" y="1283784"/>
                  <a:pt x="66978" y="1288444"/>
                  <a:pt x="57150" y="1308100"/>
                </a:cubicBezTo>
                <a:cubicBezTo>
                  <a:pt x="54157" y="1314087"/>
                  <a:pt x="53793" y="1321163"/>
                  <a:pt x="50800" y="1327150"/>
                </a:cubicBezTo>
                <a:cubicBezTo>
                  <a:pt x="47387" y="1333976"/>
                  <a:pt x="41513" y="1339374"/>
                  <a:pt x="38100" y="1346200"/>
                </a:cubicBezTo>
                <a:cubicBezTo>
                  <a:pt x="25743" y="1370914"/>
                  <a:pt x="37607" y="1362166"/>
                  <a:pt x="25400" y="1390650"/>
                </a:cubicBezTo>
                <a:cubicBezTo>
                  <a:pt x="22394" y="1397665"/>
                  <a:pt x="16113" y="1402874"/>
                  <a:pt x="12700" y="1409700"/>
                </a:cubicBezTo>
                <a:cubicBezTo>
                  <a:pt x="-1893" y="1438886"/>
                  <a:pt x="14346" y="1420754"/>
                  <a:pt x="0" y="143510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7" name="Freeform: Shape 6">
            <a:extLst>
              <a:ext uri="{FF2B5EF4-FFF2-40B4-BE49-F238E27FC236}">
                <a16:creationId xmlns:a16="http://schemas.microsoft.com/office/drawing/2014/main" id="{2AF41731-6881-41FB-95CB-9FCF1581B6E6}"/>
              </a:ext>
            </a:extLst>
          </p:cNvPr>
          <p:cNvSpPr/>
          <p:nvPr/>
        </p:nvSpPr>
        <p:spPr>
          <a:xfrm>
            <a:off x="1666214" y="647006"/>
            <a:ext cx="150167" cy="1278649"/>
          </a:xfrm>
          <a:custGeom>
            <a:avLst/>
            <a:gdLst>
              <a:gd name="connsiteX0" fmla="*/ 166852 w 166852"/>
              <a:gd name="connsiteY0" fmla="*/ 0 h 1420721"/>
              <a:gd name="connsiteX1" fmla="*/ 106396 w 166852"/>
              <a:gd name="connsiteY1" fmla="*/ 15114 h 1420721"/>
              <a:gd name="connsiteX2" fmla="*/ 83725 w 166852"/>
              <a:gd name="connsiteY2" fmla="*/ 37785 h 1420721"/>
              <a:gd name="connsiteX3" fmla="*/ 61054 w 166852"/>
              <a:gd name="connsiteY3" fmla="*/ 52899 h 1420721"/>
              <a:gd name="connsiteX4" fmla="*/ 45940 w 166852"/>
              <a:gd name="connsiteY4" fmla="*/ 68014 h 1420721"/>
              <a:gd name="connsiteX5" fmla="*/ 15712 w 166852"/>
              <a:gd name="connsiteY5" fmla="*/ 90685 h 1420721"/>
              <a:gd name="connsiteX6" fmla="*/ 598 w 166852"/>
              <a:gd name="connsiteY6" fmla="*/ 120913 h 1420721"/>
              <a:gd name="connsiteX7" fmla="*/ 8155 w 166852"/>
              <a:gd name="connsiteY7" fmla="*/ 272053 h 1420721"/>
              <a:gd name="connsiteX8" fmla="*/ 23269 w 166852"/>
              <a:gd name="connsiteY8" fmla="*/ 309838 h 1420721"/>
              <a:gd name="connsiteX9" fmla="*/ 45940 w 166852"/>
              <a:gd name="connsiteY9" fmla="*/ 355180 h 1420721"/>
              <a:gd name="connsiteX10" fmla="*/ 68611 w 166852"/>
              <a:gd name="connsiteY10" fmla="*/ 400523 h 1420721"/>
              <a:gd name="connsiteX11" fmla="*/ 76168 w 166852"/>
              <a:gd name="connsiteY11" fmla="*/ 423194 h 1420721"/>
              <a:gd name="connsiteX12" fmla="*/ 91282 w 166852"/>
              <a:gd name="connsiteY12" fmla="*/ 476093 h 1420721"/>
              <a:gd name="connsiteX13" fmla="*/ 121510 w 166852"/>
              <a:gd name="connsiteY13" fmla="*/ 544106 h 1420721"/>
              <a:gd name="connsiteX14" fmla="*/ 144181 w 166852"/>
              <a:gd name="connsiteY14" fmla="*/ 619676 h 1420721"/>
              <a:gd name="connsiteX15" fmla="*/ 151738 w 166852"/>
              <a:gd name="connsiteY15" fmla="*/ 642347 h 1420721"/>
              <a:gd name="connsiteX16" fmla="*/ 144181 w 166852"/>
              <a:gd name="connsiteY16" fmla="*/ 725475 h 1420721"/>
              <a:gd name="connsiteX17" fmla="*/ 129067 w 166852"/>
              <a:gd name="connsiteY17" fmla="*/ 748146 h 1420721"/>
              <a:gd name="connsiteX18" fmla="*/ 91282 w 166852"/>
              <a:gd name="connsiteY18" fmla="*/ 801045 h 1420721"/>
              <a:gd name="connsiteX19" fmla="*/ 68611 w 166852"/>
              <a:gd name="connsiteY19" fmla="*/ 846387 h 1420721"/>
              <a:gd name="connsiteX20" fmla="*/ 53497 w 166852"/>
              <a:gd name="connsiteY20" fmla="*/ 869058 h 1420721"/>
              <a:gd name="connsiteX21" fmla="*/ 45940 w 166852"/>
              <a:gd name="connsiteY21" fmla="*/ 891729 h 1420721"/>
              <a:gd name="connsiteX22" fmla="*/ 30826 w 166852"/>
              <a:gd name="connsiteY22" fmla="*/ 989971 h 1420721"/>
              <a:gd name="connsiteX23" fmla="*/ 23269 w 166852"/>
              <a:gd name="connsiteY23" fmla="*/ 1420721 h 1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852" h="1420721">
                <a:moveTo>
                  <a:pt x="166852" y="0"/>
                </a:moveTo>
                <a:cubicBezTo>
                  <a:pt x="161402" y="1090"/>
                  <a:pt x="116355" y="8475"/>
                  <a:pt x="106396" y="15114"/>
                </a:cubicBezTo>
                <a:cubicBezTo>
                  <a:pt x="97504" y="21042"/>
                  <a:pt x="91935" y="30943"/>
                  <a:pt x="83725" y="37785"/>
                </a:cubicBezTo>
                <a:cubicBezTo>
                  <a:pt x="76748" y="43599"/>
                  <a:pt x="68146" y="47225"/>
                  <a:pt x="61054" y="52899"/>
                </a:cubicBezTo>
                <a:cubicBezTo>
                  <a:pt x="55490" y="57350"/>
                  <a:pt x="51414" y="63453"/>
                  <a:pt x="45940" y="68014"/>
                </a:cubicBezTo>
                <a:cubicBezTo>
                  <a:pt x="36264" y="76077"/>
                  <a:pt x="25788" y="83128"/>
                  <a:pt x="15712" y="90685"/>
                </a:cubicBezTo>
                <a:cubicBezTo>
                  <a:pt x="10674" y="100761"/>
                  <a:pt x="1067" y="109657"/>
                  <a:pt x="598" y="120913"/>
                </a:cubicBezTo>
                <a:cubicBezTo>
                  <a:pt x="-1502" y="171312"/>
                  <a:pt x="2145" y="221969"/>
                  <a:pt x="8155" y="272053"/>
                </a:cubicBezTo>
                <a:cubicBezTo>
                  <a:pt x="9771" y="285522"/>
                  <a:pt x="18506" y="297136"/>
                  <a:pt x="23269" y="309838"/>
                </a:cubicBezTo>
                <a:cubicBezTo>
                  <a:pt x="36678" y="345595"/>
                  <a:pt x="23010" y="320785"/>
                  <a:pt x="45940" y="355180"/>
                </a:cubicBezTo>
                <a:cubicBezTo>
                  <a:pt x="64934" y="412164"/>
                  <a:pt x="39313" y="341927"/>
                  <a:pt x="68611" y="400523"/>
                </a:cubicBezTo>
                <a:cubicBezTo>
                  <a:pt x="72173" y="407648"/>
                  <a:pt x="73980" y="415535"/>
                  <a:pt x="76168" y="423194"/>
                </a:cubicBezTo>
                <a:cubicBezTo>
                  <a:pt x="79396" y="434493"/>
                  <a:pt x="85242" y="464014"/>
                  <a:pt x="91282" y="476093"/>
                </a:cubicBezTo>
                <a:cubicBezTo>
                  <a:pt x="116094" y="525717"/>
                  <a:pt x="102014" y="466121"/>
                  <a:pt x="121510" y="544106"/>
                </a:cubicBezTo>
                <a:cubicBezTo>
                  <a:pt x="132931" y="589790"/>
                  <a:pt x="125783" y="564481"/>
                  <a:pt x="144181" y="619676"/>
                </a:cubicBezTo>
                <a:lnTo>
                  <a:pt x="151738" y="642347"/>
                </a:lnTo>
                <a:cubicBezTo>
                  <a:pt x="149219" y="670056"/>
                  <a:pt x="150011" y="698269"/>
                  <a:pt x="144181" y="725475"/>
                </a:cubicBezTo>
                <a:cubicBezTo>
                  <a:pt x="142278" y="734356"/>
                  <a:pt x="133573" y="740260"/>
                  <a:pt x="129067" y="748146"/>
                </a:cubicBezTo>
                <a:cubicBezTo>
                  <a:pt x="88388" y="819335"/>
                  <a:pt x="141638" y="740618"/>
                  <a:pt x="91282" y="801045"/>
                </a:cubicBezTo>
                <a:cubicBezTo>
                  <a:pt x="64210" y="833531"/>
                  <a:pt x="85652" y="812304"/>
                  <a:pt x="68611" y="846387"/>
                </a:cubicBezTo>
                <a:cubicBezTo>
                  <a:pt x="64549" y="854511"/>
                  <a:pt x="57559" y="860934"/>
                  <a:pt x="53497" y="869058"/>
                </a:cubicBezTo>
                <a:cubicBezTo>
                  <a:pt x="49935" y="876183"/>
                  <a:pt x="47872" y="884001"/>
                  <a:pt x="45940" y="891729"/>
                </a:cubicBezTo>
                <a:cubicBezTo>
                  <a:pt x="37285" y="926349"/>
                  <a:pt x="35415" y="953261"/>
                  <a:pt x="30826" y="989971"/>
                </a:cubicBezTo>
                <a:lnTo>
                  <a:pt x="23269" y="1420721"/>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dirty="0"/>
          </a:p>
        </p:txBody>
      </p:sp>
      <p:sp>
        <p:nvSpPr>
          <p:cNvPr id="9" name="Freeform: Shape 8">
            <a:extLst>
              <a:ext uri="{FF2B5EF4-FFF2-40B4-BE49-F238E27FC236}">
                <a16:creationId xmlns:a16="http://schemas.microsoft.com/office/drawing/2014/main" id="{B3553A81-45E2-4DD7-A1A0-169C267D5DCD}"/>
              </a:ext>
            </a:extLst>
          </p:cNvPr>
          <p:cNvSpPr/>
          <p:nvPr/>
        </p:nvSpPr>
        <p:spPr>
          <a:xfrm>
            <a:off x="2210853" y="599397"/>
            <a:ext cx="183641" cy="1428434"/>
          </a:xfrm>
          <a:custGeom>
            <a:avLst/>
            <a:gdLst>
              <a:gd name="connsiteX0" fmla="*/ 68019 w 204045"/>
              <a:gd name="connsiteY0" fmla="*/ 0 h 1587149"/>
              <a:gd name="connsiteX1" fmla="*/ 60462 w 204045"/>
              <a:gd name="connsiteY1" fmla="*/ 90684 h 1587149"/>
              <a:gd name="connsiteX2" fmla="*/ 45348 w 204045"/>
              <a:gd name="connsiteY2" fmla="*/ 136027 h 1587149"/>
              <a:gd name="connsiteX3" fmla="*/ 37791 w 204045"/>
              <a:gd name="connsiteY3" fmla="*/ 166255 h 1587149"/>
              <a:gd name="connsiteX4" fmla="*/ 15120 w 204045"/>
              <a:gd name="connsiteY4" fmla="*/ 249382 h 1587149"/>
              <a:gd name="connsiteX5" fmla="*/ 7563 w 204045"/>
              <a:gd name="connsiteY5" fmla="*/ 649904 h 1587149"/>
              <a:gd name="connsiteX6" fmla="*/ 6 w 204045"/>
              <a:gd name="connsiteY6" fmla="*/ 680132 h 1587149"/>
              <a:gd name="connsiteX7" fmla="*/ 15120 w 204045"/>
              <a:gd name="connsiteY7" fmla="*/ 952185 h 1587149"/>
              <a:gd name="connsiteX8" fmla="*/ 52905 w 204045"/>
              <a:gd name="connsiteY8" fmla="*/ 997527 h 1587149"/>
              <a:gd name="connsiteX9" fmla="*/ 136032 w 204045"/>
              <a:gd name="connsiteY9" fmla="*/ 1057984 h 1587149"/>
              <a:gd name="connsiteX10" fmla="*/ 166260 w 204045"/>
              <a:gd name="connsiteY10" fmla="*/ 1088212 h 1587149"/>
              <a:gd name="connsiteX11" fmla="*/ 181374 w 204045"/>
              <a:gd name="connsiteY11" fmla="*/ 1133554 h 1587149"/>
              <a:gd name="connsiteX12" fmla="*/ 204045 w 204045"/>
              <a:gd name="connsiteY12" fmla="*/ 1186453 h 1587149"/>
              <a:gd name="connsiteX13" fmla="*/ 196488 w 204045"/>
              <a:gd name="connsiteY13" fmla="*/ 1254466 h 1587149"/>
              <a:gd name="connsiteX14" fmla="*/ 188931 w 204045"/>
              <a:gd name="connsiteY14" fmla="*/ 1277137 h 1587149"/>
              <a:gd name="connsiteX15" fmla="*/ 181374 w 204045"/>
              <a:gd name="connsiteY15" fmla="*/ 1420721 h 1587149"/>
              <a:gd name="connsiteX16" fmla="*/ 151146 w 204045"/>
              <a:gd name="connsiteY16" fmla="*/ 1488734 h 1587149"/>
              <a:gd name="connsiteX17" fmla="*/ 120918 w 204045"/>
              <a:gd name="connsiteY17" fmla="*/ 1534076 h 1587149"/>
              <a:gd name="connsiteX18" fmla="*/ 68019 w 204045"/>
              <a:gd name="connsiteY18" fmla="*/ 1549190 h 1587149"/>
              <a:gd name="connsiteX19" fmla="*/ 45348 w 204045"/>
              <a:gd name="connsiteY19" fmla="*/ 1586975 h 158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4045" h="1587149">
                <a:moveTo>
                  <a:pt x="68019" y="0"/>
                </a:moveTo>
                <a:cubicBezTo>
                  <a:pt x="65500" y="30228"/>
                  <a:pt x="65449" y="60764"/>
                  <a:pt x="60462" y="90684"/>
                </a:cubicBezTo>
                <a:cubicBezTo>
                  <a:pt x="57843" y="106399"/>
                  <a:pt x="49926" y="120767"/>
                  <a:pt x="45348" y="136027"/>
                </a:cubicBezTo>
                <a:cubicBezTo>
                  <a:pt x="42364" y="145975"/>
                  <a:pt x="39828" y="156071"/>
                  <a:pt x="37791" y="166255"/>
                </a:cubicBezTo>
                <a:cubicBezTo>
                  <a:pt x="24089" y="234765"/>
                  <a:pt x="39390" y="188706"/>
                  <a:pt x="15120" y="249382"/>
                </a:cubicBezTo>
                <a:cubicBezTo>
                  <a:pt x="12601" y="382889"/>
                  <a:pt x="12245" y="516455"/>
                  <a:pt x="7563" y="649904"/>
                </a:cubicBezTo>
                <a:cubicBezTo>
                  <a:pt x="7199" y="660284"/>
                  <a:pt x="-254" y="669749"/>
                  <a:pt x="6" y="680132"/>
                </a:cubicBezTo>
                <a:cubicBezTo>
                  <a:pt x="2276" y="770928"/>
                  <a:pt x="189" y="862597"/>
                  <a:pt x="15120" y="952185"/>
                </a:cubicBezTo>
                <a:cubicBezTo>
                  <a:pt x="18354" y="971591"/>
                  <a:pt x="38449" y="984182"/>
                  <a:pt x="52905" y="997527"/>
                </a:cubicBezTo>
                <a:cubicBezTo>
                  <a:pt x="292422" y="1218622"/>
                  <a:pt x="30460" y="967494"/>
                  <a:pt x="136032" y="1057984"/>
                </a:cubicBezTo>
                <a:cubicBezTo>
                  <a:pt x="146851" y="1067258"/>
                  <a:pt x="156184" y="1078136"/>
                  <a:pt x="166260" y="1088212"/>
                </a:cubicBezTo>
                <a:cubicBezTo>
                  <a:pt x="171298" y="1103326"/>
                  <a:pt x="174249" y="1119304"/>
                  <a:pt x="181374" y="1133554"/>
                </a:cubicBezTo>
                <a:cubicBezTo>
                  <a:pt x="200050" y="1170907"/>
                  <a:pt x="192926" y="1153095"/>
                  <a:pt x="204045" y="1186453"/>
                </a:cubicBezTo>
                <a:cubicBezTo>
                  <a:pt x="201526" y="1209124"/>
                  <a:pt x="200238" y="1231966"/>
                  <a:pt x="196488" y="1254466"/>
                </a:cubicBezTo>
                <a:cubicBezTo>
                  <a:pt x="195178" y="1262323"/>
                  <a:pt x="189652" y="1269204"/>
                  <a:pt x="188931" y="1277137"/>
                </a:cubicBezTo>
                <a:cubicBezTo>
                  <a:pt x="184592" y="1324868"/>
                  <a:pt x="187084" y="1373135"/>
                  <a:pt x="181374" y="1420721"/>
                </a:cubicBezTo>
                <a:cubicBezTo>
                  <a:pt x="175217" y="1472027"/>
                  <a:pt x="168353" y="1454319"/>
                  <a:pt x="151146" y="1488734"/>
                </a:cubicBezTo>
                <a:cubicBezTo>
                  <a:pt x="137281" y="1516464"/>
                  <a:pt x="153150" y="1512588"/>
                  <a:pt x="120918" y="1534076"/>
                </a:cubicBezTo>
                <a:cubicBezTo>
                  <a:pt x="114413" y="1538413"/>
                  <a:pt x="72050" y="1548182"/>
                  <a:pt x="68019" y="1549190"/>
                </a:cubicBezTo>
                <a:cubicBezTo>
                  <a:pt x="59474" y="1591915"/>
                  <a:pt x="73306" y="1586975"/>
                  <a:pt x="45348" y="158697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0" name="TextBox 9">
            <a:extLst>
              <a:ext uri="{FF2B5EF4-FFF2-40B4-BE49-F238E27FC236}">
                <a16:creationId xmlns:a16="http://schemas.microsoft.com/office/drawing/2014/main" id="{40088C6D-6870-4DF5-BB22-DC1492D27E05}"/>
              </a:ext>
            </a:extLst>
          </p:cNvPr>
          <p:cNvSpPr txBox="1"/>
          <p:nvPr/>
        </p:nvSpPr>
        <p:spPr>
          <a:xfrm>
            <a:off x="1862004" y="1058206"/>
            <a:ext cx="41147" cy="286232"/>
          </a:xfrm>
          <a:prstGeom prst="rect">
            <a:avLst/>
          </a:prstGeom>
          <a:noFill/>
        </p:spPr>
        <p:txBody>
          <a:bodyPr wrap="square" rtlCol="0">
            <a:spAutoFit/>
          </a:bodyPr>
          <a:lstStyle/>
          <a:p>
            <a:r>
              <a:rPr lang="en-US" sz="1260" b="1" dirty="0"/>
              <a:t>…</a:t>
            </a:r>
            <a:endParaRPr lang="en-GB" sz="1260" b="1" dirty="0"/>
          </a:p>
        </p:txBody>
      </p:sp>
      <p:sp>
        <p:nvSpPr>
          <p:cNvPr id="11" name="TextBox 10">
            <a:extLst>
              <a:ext uri="{FF2B5EF4-FFF2-40B4-BE49-F238E27FC236}">
                <a16:creationId xmlns:a16="http://schemas.microsoft.com/office/drawing/2014/main" id="{4C6B2CD3-D962-4337-A3EB-BEDED86ABCC2}"/>
              </a:ext>
            </a:extLst>
          </p:cNvPr>
          <p:cNvSpPr txBox="1"/>
          <p:nvPr/>
        </p:nvSpPr>
        <p:spPr>
          <a:xfrm>
            <a:off x="5713837" y="2027830"/>
            <a:ext cx="1854995" cy="286232"/>
          </a:xfrm>
          <a:prstGeom prst="rect">
            <a:avLst/>
          </a:prstGeom>
          <a:noFill/>
        </p:spPr>
        <p:txBody>
          <a:bodyPr wrap="none" rtlCol="0">
            <a:spAutoFit/>
          </a:bodyPr>
          <a:lstStyle/>
          <a:p>
            <a:r>
              <a:rPr lang="en-US" sz="1260" dirty="0"/>
              <a:t>NS “images” (NA x NP)</a:t>
            </a:r>
            <a:endParaRPr lang="en-GB" sz="1260" dirty="0"/>
          </a:p>
        </p:txBody>
      </p:sp>
      <p:sp>
        <p:nvSpPr>
          <p:cNvPr id="12" name="Oval 11">
            <a:extLst>
              <a:ext uri="{FF2B5EF4-FFF2-40B4-BE49-F238E27FC236}">
                <a16:creationId xmlns:a16="http://schemas.microsoft.com/office/drawing/2014/main" id="{762226E8-EF7C-4A6D-A3D2-8C5D651DA0D6}"/>
              </a:ext>
            </a:extLst>
          </p:cNvPr>
          <p:cNvSpPr/>
          <p:nvPr/>
        </p:nvSpPr>
        <p:spPr>
          <a:xfrm>
            <a:off x="1299482" y="68107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Oval 13">
            <a:extLst>
              <a:ext uri="{FF2B5EF4-FFF2-40B4-BE49-F238E27FC236}">
                <a16:creationId xmlns:a16="http://schemas.microsoft.com/office/drawing/2014/main" id="{0174177B-69C0-4F88-9B86-AC47316A47C5}"/>
              </a:ext>
            </a:extLst>
          </p:cNvPr>
          <p:cNvSpPr/>
          <p:nvPr/>
        </p:nvSpPr>
        <p:spPr>
          <a:xfrm>
            <a:off x="1390479" y="87189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Oval 14">
            <a:extLst>
              <a:ext uri="{FF2B5EF4-FFF2-40B4-BE49-F238E27FC236}">
                <a16:creationId xmlns:a16="http://schemas.microsoft.com/office/drawing/2014/main" id="{36E2AC1E-9A0C-41CE-8D53-B6D7FF614E38}"/>
              </a:ext>
            </a:extLst>
          </p:cNvPr>
          <p:cNvSpPr/>
          <p:nvPr/>
        </p:nvSpPr>
        <p:spPr>
          <a:xfrm>
            <a:off x="1266609" y="106135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Oval 15">
            <a:extLst>
              <a:ext uri="{FF2B5EF4-FFF2-40B4-BE49-F238E27FC236}">
                <a16:creationId xmlns:a16="http://schemas.microsoft.com/office/drawing/2014/main" id="{99C3494B-4FFD-4AE3-8EE5-4F22E81279FE}"/>
              </a:ext>
            </a:extLst>
          </p:cNvPr>
          <p:cNvSpPr/>
          <p:nvPr/>
        </p:nvSpPr>
        <p:spPr>
          <a:xfrm>
            <a:off x="1250013" y="124433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Oval 16">
            <a:extLst>
              <a:ext uri="{FF2B5EF4-FFF2-40B4-BE49-F238E27FC236}">
                <a16:creationId xmlns:a16="http://schemas.microsoft.com/office/drawing/2014/main" id="{EDFCA002-5F44-4891-B56B-73A1A6D619D1}"/>
              </a:ext>
            </a:extLst>
          </p:cNvPr>
          <p:cNvSpPr/>
          <p:nvPr/>
        </p:nvSpPr>
        <p:spPr>
          <a:xfrm>
            <a:off x="1273865" y="140285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Oval 17">
            <a:extLst>
              <a:ext uri="{FF2B5EF4-FFF2-40B4-BE49-F238E27FC236}">
                <a16:creationId xmlns:a16="http://schemas.microsoft.com/office/drawing/2014/main" id="{5DA429AC-40FA-4983-8800-9F98963DAF6F}"/>
              </a:ext>
            </a:extLst>
          </p:cNvPr>
          <p:cNvSpPr/>
          <p:nvPr/>
        </p:nvSpPr>
        <p:spPr>
          <a:xfrm>
            <a:off x="1246774" y="1609654"/>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Oval 18">
            <a:extLst>
              <a:ext uri="{FF2B5EF4-FFF2-40B4-BE49-F238E27FC236}">
                <a16:creationId xmlns:a16="http://schemas.microsoft.com/office/drawing/2014/main" id="{019D8892-1CE3-44C5-B6BC-6ECF5BFA4003}"/>
              </a:ext>
            </a:extLst>
          </p:cNvPr>
          <p:cNvSpPr/>
          <p:nvPr/>
        </p:nvSpPr>
        <p:spPr>
          <a:xfrm>
            <a:off x="1080801" y="1909008"/>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Oval 19">
            <a:extLst>
              <a:ext uri="{FF2B5EF4-FFF2-40B4-BE49-F238E27FC236}">
                <a16:creationId xmlns:a16="http://schemas.microsoft.com/office/drawing/2014/main" id="{89DFD63A-020A-4B98-A57F-D7B8023D5F40}"/>
              </a:ext>
            </a:extLst>
          </p:cNvPr>
          <p:cNvSpPr/>
          <p:nvPr/>
        </p:nvSpPr>
        <p:spPr>
          <a:xfrm>
            <a:off x="1168448" y="1768173"/>
            <a:ext cx="105417" cy="102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TextBox 12">
            <a:extLst>
              <a:ext uri="{FF2B5EF4-FFF2-40B4-BE49-F238E27FC236}">
                <a16:creationId xmlns:a16="http://schemas.microsoft.com/office/drawing/2014/main" id="{0553BCC1-3C7A-481D-BBA0-C024B26A57A8}"/>
              </a:ext>
            </a:extLst>
          </p:cNvPr>
          <p:cNvSpPr txBox="1"/>
          <p:nvPr/>
        </p:nvSpPr>
        <p:spPr>
          <a:xfrm>
            <a:off x="890116" y="817396"/>
            <a:ext cx="409086" cy="286232"/>
          </a:xfrm>
          <a:prstGeom prst="rect">
            <a:avLst/>
          </a:prstGeom>
          <a:noFill/>
        </p:spPr>
        <p:txBody>
          <a:bodyPr wrap="none" rtlCol="0">
            <a:spAutoFit/>
          </a:bodyPr>
          <a:lstStyle/>
          <a:p>
            <a:r>
              <a:rPr lang="en-US" sz="1260" dirty="0"/>
              <a:t>NA</a:t>
            </a:r>
            <a:endParaRPr lang="en-GB" sz="1260" dirty="0"/>
          </a:p>
        </p:txBody>
      </p:sp>
      <p:pic>
        <p:nvPicPr>
          <p:cNvPr id="22" name="Picture 21">
            <a:extLst>
              <a:ext uri="{FF2B5EF4-FFF2-40B4-BE49-F238E27FC236}">
                <a16:creationId xmlns:a16="http://schemas.microsoft.com/office/drawing/2014/main" id="{80DA3F6B-7CE1-485D-A5D0-D23876B97D51}"/>
              </a:ext>
            </a:extLst>
          </p:cNvPr>
          <p:cNvPicPr>
            <a:picLocks noChangeAspect="1"/>
          </p:cNvPicPr>
          <p:nvPr/>
        </p:nvPicPr>
        <p:blipFill>
          <a:blip r:embed="rId2"/>
          <a:stretch>
            <a:fillRect/>
          </a:stretch>
        </p:blipFill>
        <p:spPr>
          <a:xfrm>
            <a:off x="2451124" y="913218"/>
            <a:ext cx="3401786" cy="914496"/>
          </a:xfrm>
          <a:prstGeom prst="rect">
            <a:avLst/>
          </a:prstGeom>
        </p:spPr>
      </p:pic>
      <p:pic>
        <p:nvPicPr>
          <p:cNvPr id="21" name="Picture 20">
            <a:extLst>
              <a:ext uri="{FF2B5EF4-FFF2-40B4-BE49-F238E27FC236}">
                <a16:creationId xmlns:a16="http://schemas.microsoft.com/office/drawing/2014/main" id="{8174B408-E09D-4D15-B663-D9C534961573}"/>
              </a:ext>
            </a:extLst>
          </p:cNvPr>
          <p:cNvPicPr>
            <a:picLocks noChangeAspect="1"/>
          </p:cNvPicPr>
          <p:nvPr/>
        </p:nvPicPr>
        <p:blipFill>
          <a:blip r:embed="rId3"/>
          <a:stretch>
            <a:fillRect/>
          </a:stretch>
        </p:blipFill>
        <p:spPr>
          <a:xfrm>
            <a:off x="6191516" y="849577"/>
            <a:ext cx="1554568" cy="1178254"/>
          </a:xfrm>
          <a:prstGeom prst="rect">
            <a:avLst/>
          </a:prstGeom>
        </p:spPr>
      </p:pic>
      <p:sp>
        <p:nvSpPr>
          <p:cNvPr id="25" name="TextBox 24">
            <a:extLst>
              <a:ext uri="{FF2B5EF4-FFF2-40B4-BE49-F238E27FC236}">
                <a16:creationId xmlns:a16="http://schemas.microsoft.com/office/drawing/2014/main" id="{B3621C01-9E99-4B87-8810-1DB7C508946C}"/>
              </a:ext>
            </a:extLst>
          </p:cNvPr>
          <p:cNvSpPr txBox="1"/>
          <p:nvPr/>
        </p:nvSpPr>
        <p:spPr>
          <a:xfrm>
            <a:off x="790921" y="1995790"/>
            <a:ext cx="2465740" cy="286232"/>
          </a:xfrm>
          <a:prstGeom prst="rect">
            <a:avLst/>
          </a:prstGeom>
          <a:noFill/>
        </p:spPr>
        <p:txBody>
          <a:bodyPr wrap="none" rtlCol="0">
            <a:spAutoFit/>
          </a:bodyPr>
          <a:lstStyle/>
          <a:p>
            <a:r>
              <a:rPr lang="en-US" sz="1260" dirty="0"/>
              <a:t>NS “error profiles” (7 GS </a:t>
            </a:r>
            <a:r>
              <a:rPr lang="en-US" sz="1260" dirty="0" err="1"/>
              <a:t>coeffs</a:t>
            </a:r>
            <a:r>
              <a:rPr lang="en-US" sz="1260" dirty="0"/>
              <a:t>)</a:t>
            </a:r>
            <a:endParaRPr lang="en-GB" sz="1260" dirty="0"/>
          </a:p>
        </p:txBody>
      </p:sp>
      <p:sp>
        <p:nvSpPr>
          <p:cNvPr id="23" name="TextBox 22">
            <a:extLst>
              <a:ext uri="{FF2B5EF4-FFF2-40B4-BE49-F238E27FC236}">
                <a16:creationId xmlns:a16="http://schemas.microsoft.com/office/drawing/2014/main" id="{0B43F055-2875-4C5D-BC29-85008C52A9D2}"/>
              </a:ext>
            </a:extLst>
          </p:cNvPr>
          <p:cNvSpPr txBox="1"/>
          <p:nvPr/>
        </p:nvSpPr>
        <p:spPr>
          <a:xfrm>
            <a:off x="3298937" y="745944"/>
            <a:ext cx="1037463" cy="286232"/>
          </a:xfrm>
          <a:prstGeom prst="rect">
            <a:avLst/>
          </a:prstGeom>
          <a:noFill/>
        </p:spPr>
        <p:txBody>
          <a:bodyPr wrap="none" rtlCol="0">
            <a:spAutoFit/>
          </a:bodyPr>
          <a:lstStyle/>
          <a:p>
            <a:r>
              <a:rPr lang="en-US" sz="1260" dirty="0"/>
              <a:t>propagation</a:t>
            </a:r>
            <a:endParaRPr lang="en-GB" sz="1260" dirty="0"/>
          </a:p>
        </p:txBody>
      </p:sp>
    </p:spTree>
    <p:extLst>
      <p:ext uri="{BB962C8B-B14F-4D97-AF65-F5344CB8AC3E}">
        <p14:creationId xmlns:p14="http://schemas.microsoft.com/office/powerpoint/2010/main" val="4180950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CNN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39</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24" name="TextBox 23"/>
          <p:cNvSpPr txBox="1"/>
          <p:nvPr/>
        </p:nvSpPr>
        <p:spPr>
          <a:xfrm>
            <a:off x="477435" y="1815459"/>
            <a:ext cx="4939892" cy="2709973"/>
          </a:xfrm>
          <a:prstGeom prst="rect">
            <a:avLst/>
          </a:prstGeom>
          <a:noFill/>
        </p:spPr>
        <p:txBody>
          <a:bodyPr wrap="square" rtlCol="0">
            <a:spAutoFit/>
          </a:bodyPr>
          <a:lstStyle/>
          <a:p>
            <a:r>
              <a:rPr lang="en-US" sz="810" dirty="0"/>
              <a:t>We created a CNN using </a:t>
            </a:r>
            <a:r>
              <a:rPr lang="en-US" sz="810" dirty="0" err="1"/>
              <a:t>Keras</a:t>
            </a:r>
            <a:r>
              <a:rPr lang="en-US" sz="810" dirty="0"/>
              <a:t> with architecture similar to PHASENET (</a:t>
            </a:r>
            <a:r>
              <a:rPr lang="en-US" sz="810" dirty="0" err="1"/>
              <a:t>Saha</a:t>
            </a:r>
            <a:r>
              <a:rPr lang="en-US" sz="810" dirty="0"/>
              <a:t> et al., 2020). It consists of</a:t>
            </a:r>
          </a:p>
          <a:p>
            <a:r>
              <a:rPr lang="en-US" sz="810" dirty="0"/>
              <a:t> </a:t>
            </a:r>
          </a:p>
          <a:p>
            <a:pPr marL="257175" indent="-257175">
              <a:buFont typeface="Arial" panose="020B0604020202020204" pitchFamily="34" charset="0"/>
              <a:buChar char="•"/>
            </a:pPr>
            <a:r>
              <a:rPr lang="en-US" sz="810" dirty="0"/>
              <a:t>five stacked blocks, each comprising two (3 × 3) convolutional layers (with stride 1 and the number of channels 8,16,32,64,128</a:t>
            </a:r>
          </a:p>
          <a:p>
            <a:pPr marL="257175" indent="-257175">
              <a:buFont typeface="Arial" panose="020B0604020202020204" pitchFamily="34" charset="0"/>
              <a:buChar char="•"/>
            </a:pPr>
            <a:r>
              <a:rPr lang="en-US" sz="810" dirty="0"/>
              <a:t>one max-pooling layer (only along the lateral dimensions),</a:t>
            </a:r>
          </a:p>
          <a:p>
            <a:pPr marL="257175" indent="-257175">
              <a:buFont typeface="Arial" panose="020B0604020202020204" pitchFamily="34" charset="0"/>
              <a:buChar char="•"/>
            </a:pPr>
            <a:r>
              <a:rPr lang="en-US" sz="810" dirty="0"/>
              <a:t>two dense layers (64 channels)</a:t>
            </a:r>
          </a:p>
          <a:p>
            <a:pPr marL="257175" indent="-257175">
              <a:buFont typeface="Arial" panose="020B0604020202020204" pitchFamily="34" charset="0"/>
              <a:buChar char="•"/>
            </a:pPr>
            <a:r>
              <a:rPr lang="en-US" sz="810" dirty="0"/>
              <a:t>a final dense layer having the same number of neurons as the number of Gram-Schmidt coefficients to be predicted (7 in our case)</a:t>
            </a:r>
          </a:p>
          <a:p>
            <a:pPr marL="257175" indent="-257175">
              <a:buFont typeface="Arial" panose="020B0604020202020204" pitchFamily="34" charset="0"/>
              <a:buChar char="•"/>
            </a:pPr>
            <a:endParaRPr lang="en-US" sz="810" dirty="0"/>
          </a:p>
          <a:p>
            <a:r>
              <a:rPr lang="en-US" sz="810" dirty="0"/>
              <a:t>We use </a:t>
            </a:r>
            <a:r>
              <a:rPr lang="en-US" sz="810" dirty="0" err="1"/>
              <a:t>relu</a:t>
            </a:r>
            <a:r>
              <a:rPr lang="en-US" sz="810" dirty="0"/>
              <a:t> as activation function for all layers except the last, where we use linear activation. This results in a rather compact CNN model with a total of 430655 parameters.</a:t>
            </a:r>
          </a:p>
          <a:p>
            <a:endParaRPr lang="en-US" sz="810" dirty="0"/>
          </a:p>
          <a:p>
            <a:r>
              <a:rPr lang="en-US" sz="810" dirty="0"/>
              <a:t>To prevent overfitting, we look at the accuracy of the training and validation data (a 20% fraction) and verified a uniform parallel increasing accuracy on the training and validation sets. If needed, we rerun the training with increased NS. The possibility to increase more and more NS (i.e. having an </a:t>
            </a:r>
            <a:r>
              <a:rPr lang="en-US" sz="810" dirty="0" err="1"/>
              <a:t>ilimited</a:t>
            </a:r>
            <a:r>
              <a:rPr lang="en-US" sz="810" dirty="0"/>
              <a:t> number of samples) is the great advantage of using synthetic data for training the CNN, and makes not necessary the use of regularization techniques to avoid overfitting.</a:t>
            </a:r>
          </a:p>
          <a:p>
            <a:endParaRPr lang="en-US" sz="810" dirty="0"/>
          </a:p>
          <a:p>
            <a:r>
              <a:rPr lang="en-US" sz="810" dirty="0"/>
              <a:t>We minimize the mean squared error (MSE) between predicted and ground truth coefficients and train each model for NE epochs and batch size 64 on a GPU (NVIDIA Tesla V100-SXM2-32GB) using the </a:t>
            </a:r>
            <a:r>
              <a:rPr lang="en-US" sz="810" dirty="0" err="1"/>
              <a:t>RMSprop</a:t>
            </a:r>
            <a:r>
              <a:rPr lang="en-US" sz="810" dirty="0"/>
              <a:t> optimizer with learning rate 10−4 for a total training time of less than one hour.</a:t>
            </a:r>
          </a:p>
        </p:txBody>
      </p:sp>
      <p:pic>
        <p:nvPicPr>
          <p:cNvPr id="3" name="Picture 2">
            <a:extLst>
              <a:ext uri="{FF2B5EF4-FFF2-40B4-BE49-F238E27FC236}">
                <a16:creationId xmlns:a16="http://schemas.microsoft.com/office/drawing/2014/main" id="{91AEC99A-BD6B-4A4A-A9FB-F8D3ECA5F722}"/>
              </a:ext>
            </a:extLst>
          </p:cNvPr>
          <p:cNvPicPr>
            <a:picLocks noChangeAspect="1"/>
          </p:cNvPicPr>
          <p:nvPr/>
        </p:nvPicPr>
        <p:blipFill>
          <a:blip r:embed="rId2"/>
          <a:stretch>
            <a:fillRect/>
          </a:stretch>
        </p:blipFill>
        <p:spPr>
          <a:xfrm>
            <a:off x="5393778" y="875844"/>
            <a:ext cx="3261076" cy="3664657"/>
          </a:xfrm>
          <a:prstGeom prst="rect">
            <a:avLst/>
          </a:prstGeom>
        </p:spPr>
      </p:pic>
      <p:sp>
        <p:nvSpPr>
          <p:cNvPr id="10" name="Cube 9">
            <a:extLst>
              <a:ext uri="{FF2B5EF4-FFF2-40B4-BE49-F238E27FC236}">
                <a16:creationId xmlns:a16="http://schemas.microsoft.com/office/drawing/2014/main" id="{B7C30929-1E21-4B88-A5BF-A85829B08FD1}"/>
              </a:ext>
            </a:extLst>
          </p:cNvPr>
          <p:cNvSpPr/>
          <p:nvPr/>
        </p:nvSpPr>
        <p:spPr>
          <a:xfrm>
            <a:off x="1105190" y="746857"/>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Cube 11">
            <a:extLst>
              <a:ext uri="{FF2B5EF4-FFF2-40B4-BE49-F238E27FC236}">
                <a16:creationId xmlns:a16="http://schemas.microsoft.com/office/drawing/2014/main" id="{85B13DBA-1054-4BD8-8AC9-42AAE02020A7}"/>
              </a:ext>
            </a:extLst>
          </p:cNvPr>
          <p:cNvSpPr/>
          <p:nvPr/>
        </p:nvSpPr>
        <p:spPr>
          <a:xfrm>
            <a:off x="1242350" y="738772"/>
            <a:ext cx="242589" cy="86087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3" name="Cube 12">
            <a:extLst>
              <a:ext uri="{FF2B5EF4-FFF2-40B4-BE49-F238E27FC236}">
                <a16:creationId xmlns:a16="http://schemas.microsoft.com/office/drawing/2014/main" id="{FBC977A7-A9AD-4DC6-96B8-2AB2D3448680}"/>
              </a:ext>
            </a:extLst>
          </p:cNvPr>
          <p:cNvSpPr/>
          <p:nvPr/>
        </p:nvSpPr>
        <p:spPr>
          <a:xfrm>
            <a:off x="1366661" y="738772"/>
            <a:ext cx="242589" cy="86087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4" name="Cube 13">
            <a:extLst>
              <a:ext uri="{FF2B5EF4-FFF2-40B4-BE49-F238E27FC236}">
                <a16:creationId xmlns:a16="http://schemas.microsoft.com/office/drawing/2014/main" id="{4B1CF2B7-B95D-4B57-B342-EC704A805CF7}"/>
              </a:ext>
            </a:extLst>
          </p:cNvPr>
          <p:cNvSpPr/>
          <p:nvPr/>
        </p:nvSpPr>
        <p:spPr>
          <a:xfrm>
            <a:off x="1720484" y="822447"/>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5" name="Cube 14">
            <a:extLst>
              <a:ext uri="{FF2B5EF4-FFF2-40B4-BE49-F238E27FC236}">
                <a16:creationId xmlns:a16="http://schemas.microsoft.com/office/drawing/2014/main" id="{87D26E94-9C9B-4F12-B68A-5DBAC8E28287}"/>
              </a:ext>
            </a:extLst>
          </p:cNvPr>
          <p:cNvSpPr/>
          <p:nvPr/>
        </p:nvSpPr>
        <p:spPr>
          <a:xfrm>
            <a:off x="1857644" y="821956"/>
            <a:ext cx="165509" cy="74217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6" name="Cube 15">
            <a:extLst>
              <a:ext uri="{FF2B5EF4-FFF2-40B4-BE49-F238E27FC236}">
                <a16:creationId xmlns:a16="http://schemas.microsoft.com/office/drawing/2014/main" id="{D051A32C-5158-47D9-A05A-9F199BA16770}"/>
              </a:ext>
            </a:extLst>
          </p:cNvPr>
          <p:cNvSpPr/>
          <p:nvPr/>
        </p:nvSpPr>
        <p:spPr>
          <a:xfrm>
            <a:off x="1994804" y="821956"/>
            <a:ext cx="165509" cy="74217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7" name="Cube 16">
            <a:extLst>
              <a:ext uri="{FF2B5EF4-FFF2-40B4-BE49-F238E27FC236}">
                <a16:creationId xmlns:a16="http://schemas.microsoft.com/office/drawing/2014/main" id="{C12558C1-0741-4997-90A5-502376EB8E8F}"/>
              </a:ext>
            </a:extLst>
          </p:cNvPr>
          <p:cNvSpPr/>
          <p:nvPr/>
        </p:nvSpPr>
        <p:spPr>
          <a:xfrm>
            <a:off x="236855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8" name="Cube 17">
            <a:extLst>
              <a:ext uri="{FF2B5EF4-FFF2-40B4-BE49-F238E27FC236}">
                <a16:creationId xmlns:a16="http://schemas.microsoft.com/office/drawing/2014/main" id="{EA12089A-BECA-4C07-A8C8-42D6A53CCCDD}"/>
              </a:ext>
            </a:extLst>
          </p:cNvPr>
          <p:cNvSpPr/>
          <p:nvPr/>
        </p:nvSpPr>
        <p:spPr>
          <a:xfrm>
            <a:off x="2505716" y="886763"/>
            <a:ext cx="165509" cy="612560"/>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9" name="Cube 18">
            <a:extLst>
              <a:ext uri="{FF2B5EF4-FFF2-40B4-BE49-F238E27FC236}">
                <a16:creationId xmlns:a16="http://schemas.microsoft.com/office/drawing/2014/main" id="{50712F52-52C6-4511-B779-C8B16C9902EE}"/>
              </a:ext>
            </a:extLst>
          </p:cNvPr>
          <p:cNvSpPr/>
          <p:nvPr/>
        </p:nvSpPr>
        <p:spPr>
          <a:xfrm>
            <a:off x="2642876" y="886763"/>
            <a:ext cx="165509" cy="612560"/>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0" name="Cube 19">
            <a:extLst>
              <a:ext uri="{FF2B5EF4-FFF2-40B4-BE49-F238E27FC236}">
                <a16:creationId xmlns:a16="http://schemas.microsoft.com/office/drawing/2014/main" id="{4C69BE52-1D21-49B4-A285-589FD3DBA398}"/>
              </a:ext>
            </a:extLst>
          </p:cNvPr>
          <p:cNvSpPr/>
          <p:nvPr/>
        </p:nvSpPr>
        <p:spPr>
          <a:xfrm>
            <a:off x="3016628" y="963967"/>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1" name="Cube 20">
            <a:extLst>
              <a:ext uri="{FF2B5EF4-FFF2-40B4-BE49-F238E27FC236}">
                <a16:creationId xmlns:a16="http://schemas.microsoft.com/office/drawing/2014/main" id="{DEFC5D4F-41BF-4ACB-BDB5-20EF1FF7B2BD}"/>
              </a:ext>
            </a:extLst>
          </p:cNvPr>
          <p:cNvSpPr/>
          <p:nvPr/>
        </p:nvSpPr>
        <p:spPr>
          <a:xfrm>
            <a:off x="3153788" y="951570"/>
            <a:ext cx="165509" cy="441254"/>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2" name="Cube 21">
            <a:extLst>
              <a:ext uri="{FF2B5EF4-FFF2-40B4-BE49-F238E27FC236}">
                <a16:creationId xmlns:a16="http://schemas.microsoft.com/office/drawing/2014/main" id="{87F1C901-0A55-4174-AFCB-49C67CB2B614}"/>
              </a:ext>
            </a:extLst>
          </p:cNvPr>
          <p:cNvSpPr/>
          <p:nvPr/>
        </p:nvSpPr>
        <p:spPr>
          <a:xfrm>
            <a:off x="3290948" y="951570"/>
            <a:ext cx="165509" cy="441254"/>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3" name="Cube 22">
            <a:extLst>
              <a:ext uri="{FF2B5EF4-FFF2-40B4-BE49-F238E27FC236}">
                <a16:creationId xmlns:a16="http://schemas.microsoft.com/office/drawing/2014/main" id="{7F86F528-ED69-46F0-890A-B86C20C004D0}"/>
              </a:ext>
            </a:extLst>
          </p:cNvPr>
          <p:cNvSpPr/>
          <p:nvPr/>
        </p:nvSpPr>
        <p:spPr>
          <a:xfrm>
            <a:off x="3658987"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5" name="Cube 24">
            <a:extLst>
              <a:ext uri="{FF2B5EF4-FFF2-40B4-BE49-F238E27FC236}">
                <a16:creationId xmlns:a16="http://schemas.microsoft.com/office/drawing/2014/main" id="{A4927380-AD58-446F-8E37-09F5BD2AB2DE}"/>
              </a:ext>
            </a:extLst>
          </p:cNvPr>
          <p:cNvSpPr/>
          <p:nvPr/>
        </p:nvSpPr>
        <p:spPr>
          <a:xfrm>
            <a:off x="3773283" y="1016377"/>
            <a:ext cx="135327" cy="316148"/>
          </a:xfrm>
          <a:prstGeom prst="cube">
            <a:avLst>
              <a:gd name="adj" fmla="val 75098"/>
            </a:avLst>
          </a:prstGeom>
          <a:solidFill>
            <a:schemeClr val="bg2">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6" name="Cube 25">
            <a:extLst>
              <a:ext uri="{FF2B5EF4-FFF2-40B4-BE49-F238E27FC236}">
                <a16:creationId xmlns:a16="http://schemas.microsoft.com/office/drawing/2014/main" id="{01F8A56D-2DF5-4C8F-8208-D599C39E9ED3}"/>
              </a:ext>
            </a:extLst>
          </p:cNvPr>
          <p:cNvSpPr/>
          <p:nvPr/>
        </p:nvSpPr>
        <p:spPr>
          <a:xfrm>
            <a:off x="3874440" y="1011143"/>
            <a:ext cx="135327" cy="316148"/>
          </a:xfrm>
          <a:prstGeom prst="cube">
            <a:avLst>
              <a:gd name="adj" fmla="val 75098"/>
            </a:avLst>
          </a:prstGeom>
          <a:solidFill>
            <a:srgbClr val="FFC000"/>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7" name="Cube 26">
            <a:extLst>
              <a:ext uri="{FF2B5EF4-FFF2-40B4-BE49-F238E27FC236}">
                <a16:creationId xmlns:a16="http://schemas.microsoft.com/office/drawing/2014/main" id="{626C09C9-23EA-43A5-867A-DA27595DA804}"/>
              </a:ext>
            </a:extLst>
          </p:cNvPr>
          <p:cNvSpPr/>
          <p:nvPr/>
        </p:nvSpPr>
        <p:spPr>
          <a:xfrm>
            <a:off x="4133528" y="785823"/>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8" name="Cube 27">
            <a:extLst>
              <a:ext uri="{FF2B5EF4-FFF2-40B4-BE49-F238E27FC236}">
                <a16:creationId xmlns:a16="http://schemas.microsoft.com/office/drawing/2014/main" id="{656C7860-EACC-444F-BFFB-A785DAA060E6}"/>
              </a:ext>
            </a:extLst>
          </p:cNvPr>
          <p:cNvSpPr/>
          <p:nvPr/>
        </p:nvSpPr>
        <p:spPr>
          <a:xfrm>
            <a:off x="4227753" y="789268"/>
            <a:ext cx="164327" cy="860870"/>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29" name="Cube 28">
            <a:extLst>
              <a:ext uri="{FF2B5EF4-FFF2-40B4-BE49-F238E27FC236}">
                <a16:creationId xmlns:a16="http://schemas.microsoft.com/office/drawing/2014/main" id="{CCC61197-AE05-4553-ACF8-193A1198FDB7}"/>
              </a:ext>
            </a:extLst>
          </p:cNvPr>
          <p:cNvSpPr/>
          <p:nvPr/>
        </p:nvSpPr>
        <p:spPr>
          <a:xfrm>
            <a:off x="4338843" y="1004130"/>
            <a:ext cx="106473" cy="511691"/>
          </a:xfrm>
          <a:prstGeom prst="cube">
            <a:avLst>
              <a:gd name="adj" fmla="val 75098"/>
            </a:avLst>
          </a:prstGeom>
          <a:solidFill>
            <a:schemeClr val="accent5">
              <a:lumMod val="40000"/>
              <a:lumOff val="6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pic>
        <p:nvPicPr>
          <p:cNvPr id="30" name="Picture 29">
            <a:extLst>
              <a:ext uri="{FF2B5EF4-FFF2-40B4-BE49-F238E27FC236}">
                <a16:creationId xmlns:a16="http://schemas.microsoft.com/office/drawing/2014/main" id="{8E227A51-D5EA-4D34-A11E-04858D4CB113}"/>
              </a:ext>
            </a:extLst>
          </p:cNvPr>
          <p:cNvPicPr>
            <a:picLocks noChangeAspect="1"/>
          </p:cNvPicPr>
          <p:nvPr/>
        </p:nvPicPr>
        <p:blipFill>
          <a:blip r:embed="rId3"/>
          <a:stretch>
            <a:fillRect/>
          </a:stretch>
        </p:blipFill>
        <p:spPr>
          <a:xfrm>
            <a:off x="463847" y="717863"/>
            <a:ext cx="343323" cy="260215"/>
          </a:xfrm>
          <a:prstGeom prst="rect">
            <a:avLst/>
          </a:prstGeom>
        </p:spPr>
      </p:pic>
      <p:pic>
        <p:nvPicPr>
          <p:cNvPr id="31" name="Picture 30">
            <a:extLst>
              <a:ext uri="{FF2B5EF4-FFF2-40B4-BE49-F238E27FC236}">
                <a16:creationId xmlns:a16="http://schemas.microsoft.com/office/drawing/2014/main" id="{91A319E4-F7BA-48AF-B656-6DF2CE983172}"/>
              </a:ext>
            </a:extLst>
          </p:cNvPr>
          <p:cNvPicPr>
            <a:picLocks noChangeAspect="1"/>
          </p:cNvPicPr>
          <p:nvPr/>
        </p:nvPicPr>
        <p:blipFill>
          <a:blip r:embed="rId3"/>
          <a:stretch>
            <a:fillRect/>
          </a:stretch>
        </p:blipFill>
        <p:spPr>
          <a:xfrm>
            <a:off x="482544" y="1006372"/>
            <a:ext cx="343323" cy="260215"/>
          </a:xfrm>
          <a:prstGeom prst="rect">
            <a:avLst/>
          </a:prstGeom>
        </p:spPr>
      </p:pic>
      <p:pic>
        <p:nvPicPr>
          <p:cNvPr id="32" name="Picture 31">
            <a:extLst>
              <a:ext uri="{FF2B5EF4-FFF2-40B4-BE49-F238E27FC236}">
                <a16:creationId xmlns:a16="http://schemas.microsoft.com/office/drawing/2014/main" id="{0C72A244-528C-4119-8C65-DB6BDF5E0F47}"/>
              </a:ext>
            </a:extLst>
          </p:cNvPr>
          <p:cNvPicPr>
            <a:picLocks noChangeAspect="1"/>
          </p:cNvPicPr>
          <p:nvPr/>
        </p:nvPicPr>
        <p:blipFill>
          <a:blip r:embed="rId3"/>
          <a:stretch>
            <a:fillRect/>
          </a:stretch>
        </p:blipFill>
        <p:spPr>
          <a:xfrm>
            <a:off x="477435" y="1272819"/>
            <a:ext cx="343323" cy="260215"/>
          </a:xfrm>
          <a:prstGeom prst="rect">
            <a:avLst/>
          </a:prstGeom>
        </p:spPr>
      </p:pic>
      <p:pic>
        <p:nvPicPr>
          <p:cNvPr id="33" name="Picture 32">
            <a:extLst>
              <a:ext uri="{FF2B5EF4-FFF2-40B4-BE49-F238E27FC236}">
                <a16:creationId xmlns:a16="http://schemas.microsoft.com/office/drawing/2014/main" id="{B3CF6399-730A-4881-B2E3-70FBAB7D0EBA}"/>
              </a:ext>
            </a:extLst>
          </p:cNvPr>
          <p:cNvPicPr>
            <a:picLocks noChangeAspect="1"/>
          </p:cNvPicPr>
          <p:nvPr/>
        </p:nvPicPr>
        <p:blipFill>
          <a:blip r:embed="rId3"/>
          <a:stretch>
            <a:fillRect/>
          </a:stretch>
        </p:blipFill>
        <p:spPr>
          <a:xfrm>
            <a:off x="477435" y="1533034"/>
            <a:ext cx="343323" cy="260215"/>
          </a:xfrm>
          <a:prstGeom prst="rect">
            <a:avLst/>
          </a:prstGeom>
        </p:spPr>
      </p:pic>
      <p:sp>
        <p:nvSpPr>
          <p:cNvPr id="11" name="Right Brace 10">
            <a:extLst>
              <a:ext uri="{FF2B5EF4-FFF2-40B4-BE49-F238E27FC236}">
                <a16:creationId xmlns:a16="http://schemas.microsoft.com/office/drawing/2014/main" id="{96D58700-B6F1-46F4-85C9-FAF6AEABBE9B}"/>
              </a:ext>
            </a:extLst>
          </p:cNvPr>
          <p:cNvSpPr/>
          <p:nvPr/>
        </p:nvSpPr>
        <p:spPr>
          <a:xfrm>
            <a:off x="877990" y="717862"/>
            <a:ext cx="126042" cy="1075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4" name="Left Brace 33">
            <a:extLst>
              <a:ext uri="{FF2B5EF4-FFF2-40B4-BE49-F238E27FC236}">
                <a16:creationId xmlns:a16="http://schemas.microsoft.com/office/drawing/2014/main" id="{30DA6F45-0295-4B1B-8AB5-C211433D14E9}"/>
              </a:ext>
            </a:extLst>
          </p:cNvPr>
          <p:cNvSpPr/>
          <p:nvPr/>
        </p:nvSpPr>
        <p:spPr>
          <a:xfrm>
            <a:off x="4515043" y="1003838"/>
            <a:ext cx="131271" cy="4471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0"/>
          </a:p>
        </p:txBody>
      </p:sp>
      <p:sp>
        <p:nvSpPr>
          <p:cNvPr id="35" name="TextBox 34">
            <a:extLst>
              <a:ext uri="{FF2B5EF4-FFF2-40B4-BE49-F238E27FC236}">
                <a16:creationId xmlns:a16="http://schemas.microsoft.com/office/drawing/2014/main" id="{8F23E293-74AE-4688-A4DE-CABFF86C37D5}"/>
              </a:ext>
            </a:extLst>
          </p:cNvPr>
          <p:cNvSpPr txBox="1"/>
          <p:nvPr/>
        </p:nvSpPr>
        <p:spPr>
          <a:xfrm>
            <a:off x="4592390" y="1022783"/>
            <a:ext cx="944489" cy="383182"/>
          </a:xfrm>
          <a:prstGeom prst="rect">
            <a:avLst/>
          </a:prstGeom>
          <a:noFill/>
        </p:spPr>
        <p:txBody>
          <a:bodyPr wrap="none" rtlCol="0">
            <a:spAutoFit/>
          </a:bodyPr>
          <a:lstStyle/>
          <a:p>
            <a:r>
              <a:rPr lang="en-US" sz="945" dirty="0"/>
              <a:t>7 GS </a:t>
            </a:r>
            <a:r>
              <a:rPr lang="en-US" sz="945" dirty="0" err="1"/>
              <a:t>coeffs</a:t>
            </a:r>
            <a:endParaRPr lang="en-GB" sz="945" dirty="0"/>
          </a:p>
          <a:p>
            <a:r>
              <a:rPr lang="en-US" sz="945" dirty="0"/>
              <a:t>“error profiles”</a:t>
            </a:r>
          </a:p>
        </p:txBody>
      </p:sp>
      <p:sp>
        <p:nvSpPr>
          <p:cNvPr id="36" name="TextBox 35">
            <a:extLst>
              <a:ext uri="{FF2B5EF4-FFF2-40B4-BE49-F238E27FC236}">
                <a16:creationId xmlns:a16="http://schemas.microsoft.com/office/drawing/2014/main" id="{603E89BD-0228-4EEB-A090-7A631E227192}"/>
              </a:ext>
            </a:extLst>
          </p:cNvPr>
          <p:cNvSpPr txBox="1"/>
          <p:nvPr/>
        </p:nvSpPr>
        <p:spPr>
          <a:xfrm>
            <a:off x="1135628" y="1570253"/>
            <a:ext cx="2824812" cy="286232"/>
          </a:xfrm>
          <a:prstGeom prst="rect">
            <a:avLst/>
          </a:prstGeom>
          <a:noFill/>
        </p:spPr>
        <p:txBody>
          <a:bodyPr wrap="none" rtlCol="0">
            <a:spAutoFit/>
          </a:bodyPr>
          <a:lstStyle/>
          <a:p>
            <a:r>
              <a:rPr lang="en-US" sz="1260" dirty="0"/>
              <a:t>1        2        3          4         5    D </a:t>
            </a:r>
            <a:r>
              <a:rPr lang="en-US" sz="1260" dirty="0" err="1"/>
              <a:t>D</a:t>
            </a:r>
            <a:r>
              <a:rPr lang="en-US" sz="1260" dirty="0"/>
              <a:t> </a:t>
            </a:r>
            <a:r>
              <a:rPr lang="en-US" sz="1260" dirty="0" err="1"/>
              <a:t>D</a:t>
            </a:r>
            <a:endParaRPr lang="en-GB" sz="1260" dirty="0"/>
          </a:p>
        </p:txBody>
      </p:sp>
    </p:spTree>
    <p:extLst>
      <p:ext uri="{BB962C8B-B14F-4D97-AF65-F5344CB8AC3E}">
        <p14:creationId xmlns:p14="http://schemas.microsoft.com/office/powerpoint/2010/main" val="403866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 name="image15.png"/>
          <p:cNvPicPr/>
          <p:nvPr/>
        </p:nvPicPr>
        <p:blipFill>
          <a:blip r:embed="rId2"/>
          <a:stretch/>
        </p:blipFill>
        <p:spPr bwMode="auto">
          <a:xfrm>
            <a:off x="1209445" y="1287494"/>
            <a:ext cx="4654983" cy="2405452"/>
          </a:xfrm>
          <a:prstGeom prst="rect">
            <a:avLst/>
          </a:prstGeom>
          <a:ln w="12700">
            <a:miter lim="400000"/>
          </a:ln>
        </p:spPr>
      </p:pic>
      <p:sp>
        <p:nvSpPr>
          <p:cNvPr id="17" name="Title 1"/>
          <p:cNvSpPr>
            <a:spLocks noGrp="1"/>
          </p:cNvSpPr>
          <p:nvPr>
            <p:ph type="title"/>
          </p:nvPr>
        </p:nvSpPr>
        <p:spPr bwMode="auto"/>
        <p:txBody>
          <a:bodyPr/>
          <a:lstStyle/>
          <a:p>
            <a:pPr>
              <a:defRPr/>
            </a:pPr>
            <a:r>
              <a:rPr lang="en-US"/>
              <a:t>From theory to software: ALL ABOUT LIGHT</a:t>
            </a:r>
          </a:p>
        </p:txBody>
      </p:sp>
      <p:pic>
        <p:nvPicPr>
          <p:cNvPr id="106" name="image16.png"/>
          <p:cNvPicPr/>
          <p:nvPr/>
        </p:nvPicPr>
        <p:blipFill>
          <a:blip r:embed="rId3"/>
          <a:stretch/>
        </p:blipFill>
        <p:spPr bwMode="auto">
          <a:xfrm>
            <a:off x="1198583" y="1148611"/>
            <a:ext cx="1530649" cy="1090587"/>
          </a:xfrm>
          <a:prstGeom prst="rect">
            <a:avLst/>
          </a:prstGeom>
          <a:ln w="12700">
            <a:miter lim="400000"/>
          </a:ln>
        </p:spPr>
      </p:pic>
      <p:pic>
        <p:nvPicPr>
          <p:cNvPr id="107" name="image17.png" descr="\begin{align}&#10;\frac{\partial^2 \mathbf{E}}{\partial t^2} - c_0^2 \cdot \nabla^2 \mathbf{E} &amp;= 0\\&#10;\frac{\partial^2 \mathbf{B}}{\partial t^2} - c_0^2 \cdot \nabla^2 \mathbf{B} &amp;= 0&#10;\end{align}"/>
          <p:cNvPicPr/>
          <p:nvPr/>
        </p:nvPicPr>
        <p:blipFill>
          <a:blip r:embed="rId4"/>
          <a:stretch/>
        </p:blipFill>
        <p:spPr bwMode="auto">
          <a:xfrm>
            <a:off x="2661373" y="3011832"/>
            <a:ext cx="1076810" cy="602502"/>
          </a:xfrm>
          <a:prstGeom prst="rect">
            <a:avLst/>
          </a:prstGeom>
          <a:ln w="12700">
            <a:miter lim="400000"/>
          </a:ln>
        </p:spPr>
      </p:pic>
      <p:pic>
        <p:nvPicPr>
          <p:cNvPr id="108" name="image18.png" descr=" (\nabla^2 + k^2)\mathbf{E} = 0,\, \mathbf{B} = -\frac{i}{k} \nabla \times \mathbf{E},"/>
          <p:cNvPicPr/>
          <p:nvPr/>
        </p:nvPicPr>
        <p:blipFill>
          <a:blip r:embed="rId5"/>
          <a:stretch/>
        </p:blipFill>
        <p:spPr bwMode="auto">
          <a:xfrm>
            <a:off x="3536937" y="1996170"/>
            <a:ext cx="1641911" cy="243027"/>
          </a:xfrm>
          <a:prstGeom prst="rect">
            <a:avLst/>
          </a:prstGeom>
          <a:ln w="12700">
            <a:miter lim="400000"/>
          </a:ln>
        </p:spPr>
      </p:pic>
      <p:pic>
        <p:nvPicPr>
          <p:cNvPr id="109" name="image14.pdf"/>
          <p:cNvPicPr/>
          <p:nvPr/>
        </p:nvPicPr>
        <p:blipFill>
          <a:blip r:embed="rId6"/>
          <a:stretch/>
        </p:blipFill>
        <p:spPr bwMode="auto">
          <a:xfrm>
            <a:off x="4374719" y="3448643"/>
            <a:ext cx="1468896" cy="1439127"/>
          </a:xfrm>
          <a:prstGeom prst="rect">
            <a:avLst/>
          </a:prstGeom>
          <a:ln w="12700">
            <a:miter lim="400000"/>
          </a:ln>
        </p:spPr>
      </p:pic>
      <p:sp>
        <p:nvSpPr>
          <p:cNvPr id="4" name="TextBox 3"/>
          <p:cNvSpPr txBox="1"/>
          <p:nvPr/>
        </p:nvSpPr>
        <p:spPr bwMode="auto">
          <a:xfrm>
            <a:off x="4888870" y="1279493"/>
            <a:ext cx="1191352" cy="369332"/>
          </a:xfrm>
          <a:prstGeom prst="rect">
            <a:avLst/>
          </a:prstGeom>
          <a:noFill/>
        </p:spPr>
        <p:txBody>
          <a:bodyPr wrap="none" rtlCol="0">
            <a:spAutoFit/>
          </a:bodyPr>
          <a:lstStyle/>
          <a:p>
            <a:pPr>
              <a:defRPr/>
            </a:pPr>
            <a:r>
              <a:rPr lang="en-US" sz="1800" dirty="0" err="1">
                <a:solidFill>
                  <a:srgbClr val="FF0000"/>
                </a:solidFill>
                <a:latin typeface="Calibri"/>
                <a:cs typeface="Calibri"/>
              </a:rPr>
              <a:t>Wavefront</a:t>
            </a:r>
            <a:endParaRPr lang="en-US" sz="1800" dirty="0">
              <a:solidFill>
                <a:srgbClr val="FF0000"/>
              </a:solidFill>
              <a:latin typeface="Calibri"/>
              <a:cs typeface="Calibri"/>
            </a:endParaRPr>
          </a:p>
        </p:txBody>
      </p:sp>
      <p:sp>
        <p:nvSpPr>
          <p:cNvPr id="5" name="TextBox 4"/>
          <p:cNvSpPr txBox="1"/>
          <p:nvPr/>
        </p:nvSpPr>
        <p:spPr bwMode="auto">
          <a:xfrm>
            <a:off x="5194270" y="2643466"/>
            <a:ext cx="614271" cy="369332"/>
          </a:xfrm>
          <a:prstGeom prst="rect">
            <a:avLst/>
          </a:prstGeom>
          <a:noFill/>
        </p:spPr>
        <p:txBody>
          <a:bodyPr wrap="none" rtlCol="0">
            <a:spAutoFit/>
          </a:bodyPr>
          <a:lstStyle/>
          <a:p>
            <a:pPr>
              <a:defRPr/>
            </a:pPr>
            <a:r>
              <a:rPr lang="en-US" sz="1800" dirty="0">
                <a:solidFill>
                  <a:srgbClr val="FF0000"/>
                </a:solidFill>
                <a:latin typeface="Calibri"/>
                <a:cs typeface="Calibri"/>
              </a:rPr>
              <a:t>Rays</a:t>
            </a:r>
            <a:endParaRPr sz="1050" dirty="0">
              <a:solidFill>
                <a:srgbClr val="FF0000"/>
              </a:solidFill>
            </a:endParaRPr>
          </a:p>
        </p:txBody>
      </p:sp>
      <p:sp>
        <p:nvSpPr>
          <p:cNvPr id="18" name="Rectangle 17"/>
          <p:cNvSpPr/>
          <p:nvPr/>
        </p:nvSpPr>
        <p:spPr bwMode="auto">
          <a:xfrm>
            <a:off x="6575954" y="1287494"/>
            <a:ext cx="2294105" cy="8037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COHERENT:</a:t>
            </a:r>
          </a:p>
          <a:p>
            <a:pPr algn="ctr">
              <a:defRPr/>
            </a:pPr>
            <a:r>
              <a:rPr lang="en-US" sz="1050" dirty="0">
                <a:solidFill>
                  <a:srgbClr val="0070C0"/>
                </a:solidFill>
              </a:rPr>
              <a:t>A WAVEFRONT IS ALWAYS COHERENT</a:t>
            </a:r>
          </a:p>
          <a:p>
            <a:pPr algn="ctr">
              <a:defRPr/>
            </a:pPr>
            <a:endParaRPr lang="en-US" sz="1050" dirty="0">
              <a:solidFill>
                <a:srgbClr val="0070C0"/>
              </a:solidFill>
            </a:endParaRPr>
          </a:p>
        </p:txBody>
      </p:sp>
      <p:sp>
        <p:nvSpPr>
          <p:cNvPr id="21" name="Rectangle 20"/>
          <p:cNvSpPr/>
          <p:nvPr/>
        </p:nvSpPr>
        <p:spPr bwMode="auto">
          <a:xfrm>
            <a:off x="6567715" y="2828132"/>
            <a:ext cx="2294105" cy="75125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solidFill>
                  <a:srgbClr val="0070C0"/>
                </a:solidFill>
              </a:rPr>
              <a:t>FULLY INCOHERENT:</a:t>
            </a:r>
          </a:p>
          <a:p>
            <a:pPr algn="ctr">
              <a:defRPr/>
            </a:pPr>
            <a:r>
              <a:rPr lang="en-US" sz="1050" dirty="0">
                <a:solidFill>
                  <a:srgbClr val="0070C0"/>
                </a:solidFill>
              </a:rPr>
              <a:t>A RAY IS A PLANE WAVEFRONT </a:t>
            </a:r>
          </a:p>
          <a:p>
            <a:pPr algn="ctr">
              <a:defRPr/>
            </a:pPr>
            <a:r>
              <a:rPr lang="en-US" sz="1050" dirty="0">
                <a:solidFill>
                  <a:srgbClr val="0070C0"/>
                </a:solidFill>
              </a:rPr>
              <a:t>THE RAYS DO NOT INTERFERE </a:t>
            </a:r>
            <a:endParaRPr lang="en-GB" sz="1050" dirty="0">
              <a:solidFill>
                <a:srgbClr val="0070C0"/>
              </a:solidFill>
            </a:endParaRPr>
          </a:p>
        </p:txBody>
      </p:sp>
      <p:sp>
        <p:nvSpPr>
          <p:cNvPr id="2" name="Slide Number Placeholder 1">
            <a:extLst>
              <a:ext uri="{FF2B5EF4-FFF2-40B4-BE49-F238E27FC236}">
                <a16:creationId xmlns:a16="http://schemas.microsoft.com/office/drawing/2014/main" id="{6A58AED3-E957-49FF-A100-25766FD6AE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(coherent source)</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40</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3" name="Picture 2">
            <a:extLst>
              <a:ext uri="{FF2B5EF4-FFF2-40B4-BE49-F238E27FC236}">
                <a16:creationId xmlns:a16="http://schemas.microsoft.com/office/drawing/2014/main" id="{CFF03654-591A-415C-8709-F412C2AAD9DA}"/>
              </a:ext>
            </a:extLst>
          </p:cNvPr>
          <p:cNvPicPr>
            <a:picLocks noChangeAspect="1"/>
          </p:cNvPicPr>
          <p:nvPr/>
        </p:nvPicPr>
        <p:blipFill>
          <a:blip r:embed="rId2"/>
          <a:stretch>
            <a:fillRect/>
          </a:stretch>
        </p:blipFill>
        <p:spPr>
          <a:xfrm>
            <a:off x="527633" y="1816113"/>
            <a:ext cx="2370863" cy="1822018"/>
          </a:xfrm>
          <a:prstGeom prst="rect">
            <a:avLst/>
          </a:prstGeom>
        </p:spPr>
      </p:pic>
      <p:pic>
        <p:nvPicPr>
          <p:cNvPr id="4" name="Picture 3">
            <a:extLst>
              <a:ext uri="{FF2B5EF4-FFF2-40B4-BE49-F238E27FC236}">
                <a16:creationId xmlns:a16="http://schemas.microsoft.com/office/drawing/2014/main" id="{E7904262-1276-42FA-BB21-F5215C3844D5}"/>
              </a:ext>
            </a:extLst>
          </p:cNvPr>
          <p:cNvPicPr>
            <a:picLocks noChangeAspect="1"/>
          </p:cNvPicPr>
          <p:nvPr/>
        </p:nvPicPr>
        <p:blipFill>
          <a:blip r:embed="rId3"/>
          <a:stretch>
            <a:fillRect/>
          </a:stretch>
        </p:blipFill>
        <p:spPr>
          <a:xfrm>
            <a:off x="2915093" y="684120"/>
            <a:ext cx="1129118" cy="4337759"/>
          </a:xfrm>
          <a:prstGeom prst="rect">
            <a:avLst/>
          </a:prstGeom>
        </p:spPr>
      </p:pic>
      <p:pic>
        <p:nvPicPr>
          <p:cNvPr id="8" name="Picture 7">
            <a:extLst>
              <a:ext uri="{FF2B5EF4-FFF2-40B4-BE49-F238E27FC236}">
                <a16:creationId xmlns:a16="http://schemas.microsoft.com/office/drawing/2014/main" id="{C919A111-C143-4FF0-A499-8FF55E34824F}"/>
              </a:ext>
            </a:extLst>
          </p:cNvPr>
          <p:cNvPicPr>
            <a:picLocks noChangeAspect="1"/>
          </p:cNvPicPr>
          <p:nvPr/>
        </p:nvPicPr>
        <p:blipFill>
          <a:blip r:embed="rId4"/>
          <a:stretch>
            <a:fillRect/>
          </a:stretch>
        </p:blipFill>
        <p:spPr>
          <a:xfrm>
            <a:off x="4252639" y="1816114"/>
            <a:ext cx="2279562" cy="1801532"/>
          </a:xfrm>
          <a:prstGeom prst="rect">
            <a:avLst/>
          </a:prstGeom>
        </p:spPr>
      </p:pic>
      <p:pic>
        <p:nvPicPr>
          <p:cNvPr id="7" name="Picture 6">
            <a:extLst>
              <a:ext uri="{FF2B5EF4-FFF2-40B4-BE49-F238E27FC236}">
                <a16:creationId xmlns:a16="http://schemas.microsoft.com/office/drawing/2014/main" id="{36C6D95E-BE77-47FA-9EF1-29168BA97FD2}"/>
              </a:ext>
            </a:extLst>
          </p:cNvPr>
          <p:cNvPicPr>
            <a:picLocks noChangeAspect="1"/>
          </p:cNvPicPr>
          <p:nvPr/>
        </p:nvPicPr>
        <p:blipFill>
          <a:blip r:embed="rId5"/>
          <a:stretch>
            <a:fillRect/>
          </a:stretch>
        </p:blipFill>
        <p:spPr>
          <a:xfrm>
            <a:off x="6548798" y="641037"/>
            <a:ext cx="1083426" cy="4337760"/>
          </a:xfrm>
          <a:prstGeom prst="rect">
            <a:avLst/>
          </a:prstGeom>
        </p:spPr>
      </p:pic>
      <p:sp>
        <p:nvSpPr>
          <p:cNvPr id="9" name="TextBox 8">
            <a:extLst>
              <a:ext uri="{FF2B5EF4-FFF2-40B4-BE49-F238E27FC236}">
                <a16:creationId xmlns:a16="http://schemas.microsoft.com/office/drawing/2014/main" id="{4E388C1B-F07E-43A6-BAE6-932BD4A0E7C3}"/>
              </a:ext>
            </a:extLst>
          </p:cNvPr>
          <p:cNvSpPr txBox="1"/>
          <p:nvPr/>
        </p:nvSpPr>
        <p:spPr>
          <a:xfrm>
            <a:off x="1336462" y="1397311"/>
            <a:ext cx="862737" cy="286232"/>
          </a:xfrm>
          <a:prstGeom prst="rect">
            <a:avLst/>
          </a:prstGeom>
          <a:noFill/>
        </p:spPr>
        <p:txBody>
          <a:bodyPr wrap="none" rtlCol="0">
            <a:spAutoFit/>
          </a:bodyPr>
          <a:lstStyle/>
          <a:p>
            <a:r>
              <a:rPr lang="en-US" sz="1260" dirty="0"/>
              <a:t>NS=1000</a:t>
            </a:r>
            <a:endParaRPr lang="en-GB" sz="1260" dirty="0"/>
          </a:p>
        </p:txBody>
      </p:sp>
      <p:sp>
        <p:nvSpPr>
          <p:cNvPr id="10" name="TextBox 9">
            <a:extLst>
              <a:ext uri="{FF2B5EF4-FFF2-40B4-BE49-F238E27FC236}">
                <a16:creationId xmlns:a16="http://schemas.microsoft.com/office/drawing/2014/main" id="{E2495544-471A-4B71-8D68-566EB229DBDB}"/>
              </a:ext>
            </a:extLst>
          </p:cNvPr>
          <p:cNvSpPr txBox="1"/>
          <p:nvPr/>
        </p:nvSpPr>
        <p:spPr>
          <a:xfrm>
            <a:off x="4929001" y="1437946"/>
            <a:ext cx="862737" cy="286232"/>
          </a:xfrm>
          <a:prstGeom prst="rect">
            <a:avLst/>
          </a:prstGeom>
          <a:noFill/>
        </p:spPr>
        <p:txBody>
          <a:bodyPr wrap="none" rtlCol="0">
            <a:spAutoFit/>
          </a:bodyPr>
          <a:lstStyle/>
          <a:p>
            <a:r>
              <a:rPr lang="en-US" sz="1260" dirty="0"/>
              <a:t>NS=5000</a:t>
            </a:r>
            <a:endParaRPr lang="en-GB" sz="1260" dirty="0"/>
          </a:p>
        </p:txBody>
      </p:sp>
    </p:spTree>
    <p:extLst>
      <p:ext uri="{BB962C8B-B14F-4D97-AF65-F5344CB8AC3E}">
        <p14:creationId xmlns:p14="http://schemas.microsoft.com/office/powerpoint/2010/main" val="147565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The results (partial coherence: 10 modes)</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41</a:t>
            </a:fld>
            <a:endParaRPr lang="en-US" noProof="0"/>
          </a:p>
        </p:txBody>
      </p:sp>
      <p:sp>
        <p:nvSpPr>
          <p:cNvPr id="6" name="Footer Placeholder 5"/>
          <p:cNvSpPr>
            <a:spLocks noGrp="1"/>
          </p:cNvSpPr>
          <p:nvPr>
            <p:ph type="ftr" sz="quarter" idx="16"/>
          </p:nvPr>
        </p:nvSpPr>
        <p:spPr/>
        <p:txBody>
          <a:bodyPr/>
          <a:lstStyle/>
          <a:p>
            <a:endParaRPr lang="en-US" noProof="0" dirty="0"/>
          </a:p>
        </p:txBody>
      </p:sp>
      <p:pic>
        <p:nvPicPr>
          <p:cNvPr id="7" name="Picture 6">
            <a:extLst>
              <a:ext uri="{FF2B5EF4-FFF2-40B4-BE49-F238E27FC236}">
                <a16:creationId xmlns:a16="http://schemas.microsoft.com/office/drawing/2014/main" id="{AD3305C8-D537-483B-AD64-6032A28EAA79}"/>
              </a:ext>
            </a:extLst>
          </p:cNvPr>
          <p:cNvPicPr>
            <a:picLocks noChangeAspect="1"/>
          </p:cNvPicPr>
          <p:nvPr/>
        </p:nvPicPr>
        <p:blipFill>
          <a:blip r:embed="rId2"/>
          <a:stretch>
            <a:fillRect/>
          </a:stretch>
        </p:blipFill>
        <p:spPr>
          <a:xfrm>
            <a:off x="603911" y="1591961"/>
            <a:ext cx="2974064" cy="2267519"/>
          </a:xfrm>
          <a:prstGeom prst="rect">
            <a:avLst/>
          </a:prstGeom>
        </p:spPr>
      </p:pic>
      <p:pic>
        <p:nvPicPr>
          <p:cNvPr id="10" name="Picture 9">
            <a:extLst>
              <a:ext uri="{FF2B5EF4-FFF2-40B4-BE49-F238E27FC236}">
                <a16:creationId xmlns:a16="http://schemas.microsoft.com/office/drawing/2014/main" id="{A54806E0-B74B-427D-8DAD-EA512EFDAF64}"/>
              </a:ext>
            </a:extLst>
          </p:cNvPr>
          <p:cNvPicPr>
            <a:picLocks noChangeAspect="1"/>
          </p:cNvPicPr>
          <p:nvPr/>
        </p:nvPicPr>
        <p:blipFill>
          <a:blip r:embed="rId3"/>
          <a:stretch>
            <a:fillRect/>
          </a:stretch>
        </p:blipFill>
        <p:spPr>
          <a:xfrm>
            <a:off x="4636807" y="821956"/>
            <a:ext cx="2318558" cy="4428493"/>
          </a:xfrm>
          <a:prstGeom prst="rect">
            <a:avLst/>
          </a:prstGeom>
        </p:spPr>
      </p:pic>
      <p:sp>
        <p:nvSpPr>
          <p:cNvPr id="11" name="TextBox 10">
            <a:extLst>
              <a:ext uri="{FF2B5EF4-FFF2-40B4-BE49-F238E27FC236}">
                <a16:creationId xmlns:a16="http://schemas.microsoft.com/office/drawing/2014/main" id="{E7BA3FBB-29F2-41D0-93EA-1AF6C26F788C}"/>
              </a:ext>
            </a:extLst>
          </p:cNvPr>
          <p:cNvSpPr txBox="1"/>
          <p:nvPr/>
        </p:nvSpPr>
        <p:spPr>
          <a:xfrm>
            <a:off x="4572001" y="577642"/>
            <a:ext cx="2076209" cy="286232"/>
          </a:xfrm>
          <a:prstGeom prst="rect">
            <a:avLst/>
          </a:prstGeom>
          <a:noFill/>
        </p:spPr>
        <p:txBody>
          <a:bodyPr wrap="none" rtlCol="0">
            <a:spAutoFit/>
          </a:bodyPr>
          <a:lstStyle/>
          <a:p>
            <a:r>
              <a:rPr lang="en-US" sz="1260" dirty="0"/>
              <a:t>1500 </a:t>
            </a:r>
            <a:r>
              <a:rPr lang="en-US" sz="1260" dirty="0" err="1"/>
              <a:t>epocs</a:t>
            </a:r>
            <a:r>
              <a:rPr lang="en-US" sz="1260" dirty="0"/>
              <a:t>   24000 </a:t>
            </a:r>
            <a:r>
              <a:rPr lang="en-US" sz="1260" dirty="0" err="1"/>
              <a:t>epocs</a:t>
            </a:r>
            <a:endParaRPr lang="en-GB" sz="1260" dirty="0"/>
          </a:p>
        </p:txBody>
      </p:sp>
      <p:pic>
        <p:nvPicPr>
          <p:cNvPr id="12" name="Picture 11">
            <a:extLst>
              <a:ext uri="{FF2B5EF4-FFF2-40B4-BE49-F238E27FC236}">
                <a16:creationId xmlns:a16="http://schemas.microsoft.com/office/drawing/2014/main" id="{69F20832-1D7F-462E-8CB9-656F3EEE9535}"/>
              </a:ext>
            </a:extLst>
          </p:cNvPr>
          <p:cNvPicPr>
            <a:picLocks noChangeAspect="1"/>
          </p:cNvPicPr>
          <p:nvPr/>
        </p:nvPicPr>
        <p:blipFill>
          <a:blip r:embed="rId4"/>
          <a:stretch>
            <a:fillRect/>
          </a:stretch>
        </p:blipFill>
        <p:spPr>
          <a:xfrm>
            <a:off x="7358710" y="1291382"/>
            <a:ext cx="871594" cy="3489640"/>
          </a:xfrm>
          <a:prstGeom prst="rect">
            <a:avLst/>
          </a:prstGeom>
        </p:spPr>
      </p:pic>
    </p:spTree>
    <p:extLst>
      <p:ext uri="{BB962C8B-B14F-4D97-AF65-F5344CB8AC3E}">
        <p14:creationId xmlns:p14="http://schemas.microsoft.com/office/powerpoint/2010/main" val="3953111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680" y="113400"/>
            <a:ext cx="7413120" cy="447120"/>
          </a:xfrm>
        </p:spPr>
        <p:txBody>
          <a:bodyPr/>
          <a:lstStyle/>
          <a:p>
            <a:r>
              <a:rPr lang="en-US" sz="2160" dirty="0">
                <a:solidFill>
                  <a:schemeClr val="tx1"/>
                </a:solidFill>
              </a:rPr>
              <a:t>Effect of the number of images (NP) and their </a:t>
            </a:r>
            <a:r>
              <a:rPr lang="en-US" sz="2160" dirty="0" err="1">
                <a:solidFill>
                  <a:schemeClr val="tx1"/>
                </a:solidFill>
              </a:rPr>
              <a:t>posiiton</a:t>
            </a:r>
            <a:endParaRPr lang="en-GB" cap="none" dirty="0">
              <a:solidFill>
                <a:schemeClr val="tx1"/>
              </a:solidFill>
            </a:endParaRPr>
          </a:p>
        </p:txBody>
      </p:sp>
      <p:sp>
        <p:nvSpPr>
          <p:cNvPr id="5" name="Slide Number Placeholder 4"/>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42</a:t>
            </a:fld>
            <a:endParaRPr lang="en-US" noProof="0"/>
          </a:p>
        </p:txBody>
      </p:sp>
      <p:sp>
        <p:nvSpPr>
          <p:cNvPr id="6" name="Footer Placeholder 5"/>
          <p:cNvSpPr>
            <a:spLocks noGrp="1"/>
          </p:cNvSpPr>
          <p:nvPr>
            <p:ph type="ftr" sz="quarter" idx="16"/>
          </p:nvPr>
        </p:nvSpPr>
        <p:spPr/>
        <p:txBody>
          <a:bodyPr/>
          <a:lstStyle/>
          <a:p>
            <a:endParaRPr lang="en-US" noProof="0" dirty="0"/>
          </a:p>
        </p:txBody>
      </p:sp>
      <p:sp>
        <p:nvSpPr>
          <p:cNvPr id="3" name="TextBox 2">
            <a:extLst>
              <a:ext uri="{FF2B5EF4-FFF2-40B4-BE49-F238E27FC236}">
                <a16:creationId xmlns:a16="http://schemas.microsoft.com/office/drawing/2014/main" id="{F8F87005-597F-4FD9-9CC9-68D635D1504E}"/>
              </a:ext>
            </a:extLst>
          </p:cNvPr>
          <p:cNvSpPr txBox="1"/>
          <p:nvPr/>
        </p:nvSpPr>
        <p:spPr>
          <a:xfrm>
            <a:off x="748375" y="560520"/>
            <a:ext cx="7582442" cy="3970318"/>
          </a:xfrm>
          <a:prstGeom prst="rect">
            <a:avLst/>
          </a:prstGeom>
          <a:noFill/>
        </p:spPr>
        <p:txBody>
          <a:bodyPr wrap="square" rtlCol="0">
            <a:spAutoFit/>
          </a:bodyPr>
          <a:lstStyle/>
          <a:p>
            <a:r>
              <a:rPr lang="en-US" sz="1260" dirty="0"/>
              <a:t>Thinking about the possible experimental realization of the system discussed here, it is important to make economies in:</a:t>
            </a:r>
          </a:p>
          <a:p>
            <a:pPr marL="257175" indent="-257175">
              <a:buFont typeface="Arial" panose="020B0604020202020204" pitchFamily="34" charset="0"/>
              <a:buChar char="•"/>
            </a:pPr>
            <a:r>
              <a:rPr lang="en-US" sz="1260" dirty="0">
                <a:solidFill>
                  <a:srgbClr val="FF0000"/>
                </a:solidFill>
              </a:rPr>
              <a:t>the number of images to be acquired (NP) </a:t>
            </a:r>
          </a:p>
          <a:p>
            <a:pPr marL="257175" indent="-257175">
              <a:buFont typeface="Arial" panose="020B0604020202020204" pitchFamily="34" charset="0"/>
              <a:buChar char="•"/>
            </a:pPr>
            <a:r>
              <a:rPr lang="en-US" sz="1260" dirty="0">
                <a:solidFill>
                  <a:srgbClr val="FF0000"/>
                </a:solidFill>
              </a:rPr>
              <a:t>the scanning interval.</a:t>
            </a:r>
          </a:p>
          <a:p>
            <a:endParaRPr lang="en-US" sz="1260" dirty="0"/>
          </a:p>
          <a:p>
            <a:r>
              <a:rPr lang="en-US" sz="1260" dirty="0"/>
              <a:t>Ideally, the highest NP and the higher interval, the better. </a:t>
            </a:r>
          </a:p>
          <a:p>
            <a:endParaRPr lang="en-US" sz="1260" dirty="0"/>
          </a:p>
          <a:p>
            <a:r>
              <a:rPr lang="en-US" sz="1260" dirty="0"/>
              <a:t>This is also discussed in (</a:t>
            </a:r>
            <a:r>
              <a:rPr lang="en-US" sz="1260" dirty="0" err="1"/>
              <a:t>Saha</a:t>
            </a:r>
            <a:r>
              <a:rPr lang="en-US" sz="1260" dirty="0"/>
              <a:t> et al., 2020) showing that a reduction in the number of images is possible at the price of a less good learning and the minimum number of images is somehow related to the number of target coefficients in use. </a:t>
            </a:r>
          </a:p>
          <a:p>
            <a:endParaRPr lang="en-US" sz="1260" dirty="0"/>
          </a:p>
          <a:p>
            <a:r>
              <a:rPr lang="en-US" sz="1260" dirty="0"/>
              <a:t>We trained the CNN with less image planes by just picking the calculated data with frequency:</a:t>
            </a:r>
          </a:p>
          <a:p>
            <a:pPr marL="257175" indent="-257175">
              <a:buFont typeface="Arial" panose="020B0604020202020204" pitchFamily="34" charset="0"/>
              <a:buChar char="•"/>
            </a:pPr>
            <a:r>
              <a:rPr lang="en-US" sz="1260" dirty="0">
                <a:solidFill>
                  <a:srgbClr val="C00000"/>
                </a:solidFill>
              </a:rPr>
              <a:t>1 (NP = 64) [initial] an accuracy of 93% </a:t>
            </a:r>
          </a:p>
          <a:p>
            <a:pPr marL="257175" indent="-257175">
              <a:buFont typeface="Arial" panose="020B0604020202020204" pitchFamily="34" charset="0"/>
              <a:buChar char="•"/>
            </a:pPr>
            <a:r>
              <a:rPr lang="en-US" sz="1260" dirty="0">
                <a:solidFill>
                  <a:srgbClr val="C00000"/>
                </a:solidFill>
              </a:rPr>
              <a:t>2 (NP = 32) an accuracy of 85% </a:t>
            </a:r>
          </a:p>
          <a:p>
            <a:pPr marL="257175" indent="-257175">
              <a:buFont typeface="Arial" panose="020B0604020202020204" pitchFamily="34" charset="0"/>
              <a:buChar char="•"/>
            </a:pPr>
            <a:r>
              <a:rPr lang="en-US" sz="1260" dirty="0">
                <a:solidFill>
                  <a:srgbClr val="C00000"/>
                </a:solidFill>
              </a:rPr>
              <a:t>4 (NP = 16) an accuracy of 84% </a:t>
            </a:r>
          </a:p>
          <a:p>
            <a:endParaRPr lang="en-US" sz="1260" dirty="0"/>
          </a:p>
          <a:p>
            <a:r>
              <a:rPr lang="en-US" sz="1260" b="1" dirty="0"/>
              <a:t>What happens if we scan the image plane out of focus?</a:t>
            </a:r>
            <a:r>
              <a:rPr lang="en-US" sz="1260" dirty="0"/>
              <a:t> We used the calculations on the 32 planes downstream from focus, and got good accuracy (92%) but with a much different learning curve with a step-down at about 700 epochs. Stopping the learning at this point, we obtained an accuracy of 90%, also showing that the system still works well.</a:t>
            </a:r>
            <a:endParaRPr lang="en-GB" sz="1260" dirty="0"/>
          </a:p>
        </p:txBody>
      </p:sp>
    </p:spTree>
    <p:extLst>
      <p:ext uri="{BB962C8B-B14F-4D97-AF65-F5344CB8AC3E}">
        <p14:creationId xmlns:p14="http://schemas.microsoft.com/office/powerpoint/2010/main" val="2552953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Conclusions</a:t>
            </a:r>
            <a:endParaRPr lang="en-GB" cap="none" dirty="0">
              <a:solidFill>
                <a:schemeClr val="tx1"/>
              </a:solidFill>
            </a:endParaRPr>
          </a:p>
        </p:txBody>
      </p:sp>
      <p:sp>
        <p:nvSpPr>
          <p:cNvPr id="6" name="Slide Number Placeholder 5"/>
          <p:cNvSpPr>
            <a:spLocks noGrp="1"/>
          </p:cNvSpPr>
          <p:nvPr>
            <p:ph type="sldNum" sz="quarter" idx="15"/>
          </p:nvPr>
        </p:nvSpPr>
        <p:spPr/>
        <p:txBody>
          <a:bodyPr>
            <a:normAutofit fontScale="77500" lnSpcReduction="20000"/>
          </a:bodyPr>
          <a:lstStyle/>
          <a:p>
            <a:r>
              <a:rPr lang="en-US" noProof="0"/>
              <a:t>Page </a:t>
            </a:r>
            <a:fld id="{733122C9-A0B9-462F-8757-0847AD287B63}" type="slidenum">
              <a:rPr lang="en-US" noProof="0" smtClean="0"/>
              <a:pPr/>
              <a:t>43</a:t>
            </a:fld>
            <a:endParaRPr lang="en-US" noProof="0"/>
          </a:p>
        </p:txBody>
      </p:sp>
      <p:sp>
        <p:nvSpPr>
          <p:cNvPr id="7" name="Footer Placeholder 6"/>
          <p:cNvSpPr>
            <a:spLocks noGrp="1"/>
          </p:cNvSpPr>
          <p:nvPr>
            <p:ph type="ftr" sz="quarter" idx="16"/>
          </p:nvPr>
        </p:nvSpPr>
        <p:spPr/>
        <p:txBody>
          <a:bodyPr/>
          <a:lstStyle/>
          <a:p>
            <a:endParaRPr lang="en-US" noProof="0" dirty="0"/>
          </a:p>
        </p:txBody>
      </p:sp>
      <p:sp>
        <p:nvSpPr>
          <p:cNvPr id="10" name="TextBox 9"/>
          <p:cNvSpPr txBox="1"/>
          <p:nvPr/>
        </p:nvSpPr>
        <p:spPr>
          <a:xfrm>
            <a:off x="810329" y="684577"/>
            <a:ext cx="7413120" cy="3444020"/>
          </a:xfrm>
          <a:prstGeom prst="rect">
            <a:avLst/>
          </a:prstGeom>
          <a:noFill/>
        </p:spPr>
        <p:txBody>
          <a:bodyPr wrap="square" rtlCol="0">
            <a:spAutoFit/>
          </a:bodyPr>
          <a:lstStyle/>
          <a:p>
            <a:pPr marL="257175" indent="-257175">
              <a:buFont typeface="Arial" panose="020B0604020202020204" pitchFamily="34" charset="0"/>
              <a:buChar char="•"/>
            </a:pPr>
            <a:r>
              <a:rPr lang="en-US" sz="1260" dirty="0"/>
              <a:t>a CNN trained with synthetic</a:t>
            </a:r>
            <a:r>
              <a:rPr lang="en-US" sz="1440" dirty="0"/>
              <a:t> </a:t>
            </a:r>
            <a:r>
              <a:rPr lang="en-US" sz="1260" dirty="0"/>
              <a:t>data is able to retrieve the profile error in an x-ray lens giving</a:t>
            </a:r>
            <a:r>
              <a:rPr lang="en-US" sz="1440" dirty="0"/>
              <a:t> </a:t>
            </a:r>
            <a:r>
              <a:rPr lang="en-US" sz="1260" dirty="0"/>
              <a:t>as input a set of intensity distributions measured or calculated</a:t>
            </a:r>
            <a:r>
              <a:rPr lang="en-US" sz="1440" dirty="0"/>
              <a:t> </a:t>
            </a:r>
            <a:r>
              <a:rPr lang="en-US" sz="1260" dirty="0"/>
              <a:t>at different positions</a:t>
            </a:r>
          </a:p>
          <a:p>
            <a:endParaRPr lang="en-US" sz="1260" dirty="0">
              <a:solidFill>
                <a:srgbClr val="002060"/>
              </a:solidFill>
            </a:endParaRPr>
          </a:p>
          <a:p>
            <a:pPr marL="257175" indent="-257175">
              <a:buFont typeface="Arial" panose="020B0604020202020204" pitchFamily="34" charset="0"/>
              <a:buChar char="•"/>
            </a:pPr>
            <a:r>
              <a:rPr lang="en-US" sz="1260" dirty="0">
                <a:solidFill>
                  <a:srgbClr val="002060"/>
                </a:solidFill>
              </a:rPr>
              <a:t>ML use is mature in </a:t>
            </a:r>
            <a:r>
              <a:rPr lang="en-US" sz="1260" dirty="0" err="1">
                <a:solidFill>
                  <a:srgbClr val="002060"/>
                </a:solidFill>
              </a:rPr>
              <a:t>wavefront</a:t>
            </a:r>
            <a:r>
              <a:rPr lang="en-US" sz="1260" dirty="0">
                <a:solidFill>
                  <a:srgbClr val="002060"/>
                </a:solidFill>
              </a:rPr>
              <a:t> sensing </a:t>
            </a:r>
          </a:p>
          <a:p>
            <a:pPr marL="257175" indent="-257175">
              <a:buFont typeface="Arial" panose="020B0604020202020204" pitchFamily="34" charset="0"/>
              <a:buChar char="•"/>
            </a:pPr>
            <a:endParaRPr lang="en-US" sz="1260" dirty="0">
              <a:solidFill>
                <a:srgbClr val="002060"/>
              </a:solidFill>
            </a:endParaRPr>
          </a:p>
          <a:p>
            <a:pPr marL="257175" indent="-257175">
              <a:buFont typeface="Arial" panose="020B0604020202020204" pitchFamily="34" charset="0"/>
              <a:buChar char="•"/>
            </a:pPr>
            <a:r>
              <a:rPr lang="en-US" sz="1260" dirty="0">
                <a:solidFill>
                  <a:srgbClr val="00B050"/>
                </a:solidFill>
              </a:rPr>
              <a:t>Synthetic [simulated] data is a good inexpensive source of data for ML </a:t>
            </a:r>
          </a:p>
          <a:p>
            <a:pPr marL="257175" indent="-257175">
              <a:buFont typeface="Arial" panose="020B0604020202020204" pitchFamily="34" charset="0"/>
              <a:buChar char="•"/>
            </a:pPr>
            <a:endParaRPr lang="en-US" sz="1260" dirty="0">
              <a:solidFill>
                <a:srgbClr val="00B050"/>
              </a:solidFill>
            </a:endParaRPr>
          </a:p>
          <a:p>
            <a:pPr marL="257175" indent="-257175">
              <a:buFont typeface="Arial" panose="020B0604020202020204" pitchFamily="34" charset="0"/>
              <a:buChar char="•"/>
            </a:pPr>
            <a:r>
              <a:rPr lang="en-US" sz="1260" dirty="0">
                <a:solidFill>
                  <a:srgbClr val="00B050"/>
                </a:solidFill>
              </a:rPr>
              <a:t>Think in the volume of data to be generated and to be digested my the ML</a:t>
            </a:r>
          </a:p>
          <a:p>
            <a:endParaRPr lang="en-US" sz="1260" dirty="0">
              <a:solidFill>
                <a:srgbClr val="00B050"/>
              </a:solidFill>
            </a:endParaRPr>
          </a:p>
          <a:p>
            <a:endParaRPr lang="en-US" sz="1260" dirty="0">
              <a:solidFill>
                <a:srgbClr val="002060"/>
              </a:solidFill>
            </a:endParaRPr>
          </a:p>
          <a:p>
            <a:pPr marL="257175" indent="-257175">
              <a:buFont typeface="Arial" panose="020B0604020202020204" pitchFamily="34" charset="0"/>
              <a:buChar char="•"/>
            </a:pPr>
            <a:r>
              <a:rPr lang="en-US" sz="1260" dirty="0">
                <a:solidFill>
                  <a:srgbClr val="00B0F0"/>
                </a:solidFill>
              </a:rPr>
              <a:t>Does the CNN trained with synthetic data work for experimental data?</a:t>
            </a:r>
            <a:br>
              <a:rPr lang="en-US" sz="1260" dirty="0">
                <a:solidFill>
                  <a:srgbClr val="00B0F0"/>
                </a:solidFill>
              </a:rPr>
            </a:br>
            <a:endParaRPr lang="en-US" sz="1260" dirty="0">
              <a:solidFill>
                <a:srgbClr val="00B0F0"/>
              </a:solidFill>
            </a:endParaRPr>
          </a:p>
          <a:p>
            <a:pPr marL="257175" indent="-257175">
              <a:buFont typeface="Arial" panose="020B0604020202020204" pitchFamily="34" charset="0"/>
              <a:buChar char="•"/>
            </a:pPr>
            <a:r>
              <a:rPr lang="en-US" sz="1260" dirty="0">
                <a:solidFill>
                  <a:srgbClr val="00B0F0"/>
                </a:solidFill>
              </a:rPr>
              <a:t>Can we believe the ML results? </a:t>
            </a:r>
          </a:p>
          <a:p>
            <a:pPr marL="668655" lvl="1" indent="-257175">
              <a:buFont typeface="Arial" panose="020B0604020202020204" pitchFamily="34" charset="0"/>
              <a:buChar char="•"/>
            </a:pPr>
            <a:r>
              <a:rPr lang="en-US" sz="1260" dirty="0">
                <a:solidFill>
                  <a:srgbClr val="00B0F0"/>
                </a:solidFill>
              </a:rPr>
              <a:t>Can we quantify how good they are? </a:t>
            </a:r>
          </a:p>
          <a:p>
            <a:pPr marL="668655" lvl="1" indent="-257175">
              <a:buFont typeface="Arial" panose="020B0604020202020204" pitchFamily="34" charset="0"/>
              <a:buChar char="•"/>
            </a:pPr>
            <a:r>
              <a:rPr lang="en-US" sz="1260" dirty="0">
                <a:solidFill>
                  <a:srgbClr val="00B0F0"/>
                </a:solidFill>
              </a:rPr>
              <a:t>Can we get certification? Error bars? </a:t>
            </a:r>
          </a:p>
          <a:p>
            <a:endParaRPr lang="en-US" sz="1260" dirty="0">
              <a:solidFill>
                <a:srgbClr val="00B0F0"/>
              </a:solidFill>
            </a:endParaRPr>
          </a:p>
          <a:p>
            <a:pPr marL="257175" indent="-257175">
              <a:buFont typeface="Arial" panose="020B0604020202020204" pitchFamily="34" charset="0"/>
              <a:buChar char="•"/>
            </a:pPr>
            <a:endParaRPr lang="en-GB" sz="1260" dirty="0">
              <a:solidFill>
                <a:srgbClr val="00B0F0"/>
              </a:solidFill>
            </a:endParaRPr>
          </a:p>
        </p:txBody>
      </p:sp>
    </p:spTree>
    <p:extLst>
      <p:ext uri="{BB962C8B-B14F-4D97-AF65-F5344CB8AC3E}">
        <p14:creationId xmlns:p14="http://schemas.microsoft.com/office/powerpoint/2010/main" val="211267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 name="Picture 6"/>
          <p:cNvPicPr>
            <a:picLocks noChangeAspect="1"/>
          </p:cNvPicPr>
          <p:nvPr/>
        </p:nvPicPr>
        <p:blipFill>
          <a:blip r:embed="rId2"/>
          <a:stretch/>
        </p:blipFill>
        <p:spPr bwMode="auto">
          <a:xfrm>
            <a:off x="1819008" y="3725551"/>
            <a:ext cx="2648484" cy="1193600"/>
          </a:xfrm>
          <a:prstGeom prst="rect">
            <a:avLst/>
          </a:prstGeom>
        </p:spPr>
      </p:pic>
      <p:pic>
        <p:nvPicPr>
          <p:cNvPr id="4" name="Picture 3"/>
          <p:cNvPicPr>
            <a:picLocks noChangeAspect="1"/>
          </p:cNvPicPr>
          <p:nvPr/>
        </p:nvPicPr>
        <p:blipFill>
          <a:blip r:embed="rId3"/>
          <a:stretch/>
        </p:blipFill>
        <p:spPr bwMode="auto">
          <a:xfrm>
            <a:off x="1600200" y="1605316"/>
            <a:ext cx="2726617" cy="2014538"/>
          </a:xfrm>
          <a:prstGeom prst="rect">
            <a:avLst/>
          </a:prstGeom>
        </p:spPr>
      </p:pic>
      <p:sp>
        <p:nvSpPr>
          <p:cNvPr id="5" name="TextBox 4"/>
          <p:cNvSpPr txBox="1"/>
          <p:nvPr/>
        </p:nvSpPr>
        <p:spPr bwMode="auto">
          <a:xfrm>
            <a:off x="1286060" y="496442"/>
            <a:ext cx="3188982" cy="4247317"/>
          </a:xfrm>
          <a:prstGeom prst="rect">
            <a:avLst/>
          </a:prstGeom>
          <a:noFill/>
        </p:spPr>
        <p:txBody>
          <a:bodyPr wrap="square" rtlCol="0">
            <a:spAutoFit/>
          </a:bodyPr>
          <a:lstStyle/>
          <a:p>
            <a:pPr>
              <a:defRPr/>
            </a:pPr>
            <a:r>
              <a:rPr lang="en-US" sz="1800" dirty="0">
                <a:solidFill>
                  <a:srgbClr val="FF0000"/>
                </a:solidFill>
                <a:latin typeface="Calibri"/>
                <a:cs typeface="Calibri"/>
              </a:rPr>
              <a:t>COMSYL 1.4-m-long U18  EBS (6 GeV, 147 pm rad emittance) </a:t>
            </a:r>
            <a:endParaRPr sz="1050" dirty="0"/>
          </a:p>
          <a:p>
            <a:pPr>
              <a:defRPr/>
            </a:pPr>
            <a:r>
              <a:rPr lang="en-US" sz="1800" dirty="0" err="1">
                <a:solidFill>
                  <a:srgbClr val="FF0000"/>
                </a:solidFill>
                <a:latin typeface="Calibri"/>
                <a:cs typeface="Calibri"/>
              </a:rPr>
              <a:t>Eo</a:t>
            </a:r>
            <a:r>
              <a:rPr lang="en-US" sz="1800" dirty="0">
                <a:solidFill>
                  <a:srgbClr val="FF0000"/>
                </a:solidFill>
                <a:latin typeface="Calibri"/>
                <a:cs typeface="Calibri"/>
              </a:rPr>
              <a:t> = 17.226keV (K =0.411)</a:t>
            </a:r>
            <a:endParaRPr sz="1050" dirty="0"/>
          </a:p>
          <a:p>
            <a:pPr>
              <a:defRPr/>
            </a:pPr>
            <a:r>
              <a:rPr lang="en-US" sz="1800" dirty="0">
                <a:solidFill>
                  <a:schemeClr val="tx1"/>
                </a:solidFill>
                <a:latin typeface="Calibri"/>
                <a:cs typeface="Calibri"/>
              </a:rPr>
              <a:t>Intensity (spectral density)</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First coherence mode</a:t>
            </a:r>
            <a:endParaRPr sz="1050" dirty="0">
              <a:solidFill>
                <a:schemeClr val="tx1"/>
              </a:solidFill>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endParaRPr lang="en-US" sz="1800" dirty="0">
              <a:solidFill>
                <a:schemeClr val="tx1"/>
              </a:solidFill>
              <a:latin typeface="Calibri"/>
              <a:cs typeface="Calibri"/>
            </a:endParaRPr>
          </a:p>
          <a:p>
            <a:pPr>
              <a:defRPr/>
            </a:pPr>
            <a:r>
              <a:rPr lang="en-US" sz="1800" dirty="0">
                <a:solidFill>
                  <a:schemeClr val="tx1"/>
                </a:solidFill>
                <a:latin typeface="Calibri"/>
                <a:cs typeface="Calibri"/>
              </a:rPr>
              <a:t>Fix a point</a:t>
            </a: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a:p>
            <a:pPr>
              <a:defRPr/>
            </a:pPr>
            <a:endParaRPr lang="en-US" sz="1800" dirty="0">
              <a:solidFill>
                <a:schemeClr val="tx2"/>
              </a:solidFill>
              <a:latin typeface="Calibri"/>
              <a:cs typeface="Calibri"/>
            </a:endParaRPr>
          </a:p>
        </p:txBody>
      </p:sp>
      <p:sp>
        <p:nvSpPr>
          <p:cNvPr id="2" name="Title 1"/>
          <p:cNvSpPr>
            <a:spLocks noGrp="1"/>
          </p:cNvSpPr>
          <p:nvPr>
            <p:ph type="title"/>
          </p:nvPr>
        </p:nvSpPr>
        <p:spPr bwMode="auto">
          <a:xfrm>
            <a:off x="67175" y="55741"/>
            <a:ext cx="8954100" cy="553968"/>
          </a:xfrm>
        </p:spPr>
        <p:txBody>
          <a:bodyPr/>
          <a:lstStyle/>
          <a:p>
            <a:pPr>
              <a:buNone/>
              <a:defRPr/>
            </a:pPr>
            <a:r>
              <a:rPr lang="en-US" sz="2400" dirty="0"/>
              <a:t>Singularities in the phase of the cross spectral density</a:t>
            </a:r>
          </a:p>
        </p:txBody>
      </p:sp>
      <p:pic>
        <p:nvPicPr>
          <p:cNvPr id="10" name="Picture 9"/>
          <p:cNvPicPr>
            <a:picLocks noChangeAspect="1"/>
          </p:cNvPicPr>
          <p:nvPr/>
        </p:nvPicPr>
        <p:blipFill>
          <a:blip r:embed="rId4"/>
          <a:stretch/>
        </p:blipFill>
        <p:spPr bwMode="auto">
          <a:xfrm>
            <a:off x="4876800" y="778726"/>
            <a:ext cx="2857500" cy="4234401"/>
          </a:xfrm>
          <a:prstGeom prst="rect">
            <a:avLst/>
          </a:prstGeom>
        </p:spPr>
      </p:pic>
      <p:pic>
        <p:nvPicPr>
          <p:cNvPr id="10242" name="Picture 2" descr="https://latex.codecogs.com/gif.latex?%5Cdpi%7B200%7D%20arg%5BW%28x%2Cy%2Cx_P%2Cy_P%29%5D"/>
          <p:cNvPicPr>
            <a:picLocks noChangeAspect="1" noChangeArrowheads="1"/>
          </p:cNvPicPr>
          <p:nvPr/>
        </p:nvPicPr>
        <p:blipFill>
          <a:blip r:embed="rId5"/>
          <a:stretch/>
        </p:blipFill>
        <p:spPr bwMode="auto">
          <a:xfrm>
            <a:off x="5429250" y="539410"/>
            <a:ext cx="1978819" cy="250031"/>
          </a:xfrm>
          <a:prstGeom prst="rect">
            <a:avLst/>
          </a:prstGeom>
          <a:noFill/>
        </p:spPr>
      </p:pic>
      <p:sp>
        <p:nvSpPr>
          <p:cNvPr id="8" name="Oval 7"/>
          <p:cNvSpPr/>
          <p:nvPr/>
        </p:nvSpPr>
        <p:spPr bwMode="auto">
          <a:xfrm>
            <a:off x="6619032" y="602492"/>
            <a:ext cx="1246968" cy="4298118"/>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defRPr/>
            </a:pPr>
            <a:endParaRPr lang="en-US" sz="1050"/>
          </a:p>
        </p:txBody>
      </p:sp>
      <p:sp>
        <p:nvSpPr>
          <p:cNvPr id="9" name="TextBox 8"/>
          <p:cNvSpPr txBox="1"/>
          <p:nvPr/>
        </p:nvSpPr>
        <p:spPr bwMode="auto">
          <a:xfrm>
            <a:off x="27860" y="452673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03B5F531-2B2A-4C27-A9FB-3F8016E65F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67175" y="86518"/>
            <a:ext cx="8954100" cy="492412"/>
          </a:xfrm>
        </p:spPr>
        <p:txBody>
          <a:bodyPr/>
          <a:lstStyle/>
          <a:p>
            <a:pPr>
              <a:buNone/>
              <a:defRPr/>
            </a:pPr>
            <a:r>
              <a:rPr lang="en-US" sz="2000" dirty="0"/>
              <a:t>Propagated BEAM:  DIFFERENT TYPES OF SINGULARITIES APPEAR </a:t>
            </a:r>
          </a:p>
        </p:txBody>
      </p:sp>
      <p:pic>
        <p:nvPicPr>
          <p:cNvPr id="4" name="Picture 3"/>
          <p:cNvPicPr>
            <a:picLocks noChangeAspect="1"/>
          </p:cNvPicPr>
          <p:nvPr/>
        </p:nvPicPr>
        <p:blipFill>
          <a:blip r:embed="rId2"/>
          <a:stretch/>
        </p:blipFill>
        <p:spPr bwMode="auto">
          <a:xfrm>
            <a:off x="2781300" y="515105"/>
            <a:ext cx="3200400" cy="4307258"/>
          </a:xfrm>
          <a:prstGeom prst="rect">
            <a:avLst/>
          </a:prstGeom>
        </p:spPr>
      </p:pic>
      <p:sp>
        <p:nvSpPr>
          <p:cNvPr id="3" name="TextBox 2"/>
          <p:cNvSpPr txBox="1"/>
          <p:nvPr/>
        </p:nvSpPr>
        <p:spPr bwMode="auto">
          <a:xfrm>
            <a:off x="1143000" y="1294591"/>
            <a:ext cx="1443024" cy="369332"/>
          </a:xfrm>
          <a:prstGeom prst="rect">
            <a:avLst/>
          </a:prstGeom>
          <a:noFill/>
        </p:spPr>
        <p:txBody>
          <a:bodyPr wrap="none" rtlCol="0">
            <a:spAutoFit/>
          </a:bodyPr>
          <a:lstStyle/>
          <a:p>
            <a:pPr>
              <a:defRPr/>
            </a:pPr>
            <a:r>
              <a:rPr lang="en-US" sz="1800" dirty="0">
                <a:solidFill>
                  <a:schemeClr val="tx1"/>
                </a:solidFill>
                <a:latin typeface="Calibri"/>
                <a:cs typeface="Calibri"/>
              </a:rPr>
              <a:t>Domain walls</a:t>
            </a:r>
            <a:endParaRPr sz="1050" dirty="0">
              <a:solidFill>
                <a:schemeClr val="tx1"/>
              </a:solidFill>
            </a:endParaRPr>
          </a:p>
        </p:txBody>
      </p:sp>
      <p:sp>
        <p:nvSpPr>
          <p:cNvPr id="8" name="TextBox 7"/>
          <p:cNvSpPr txBox="1"/>
          <p:nvPr/>
        </p:nvSpPr>
        <p:spPr bwMode="auto">
          <a:xfrm>
            <a:off x="1143001" y="2797360"/>
            <a:ext cx="1250663" cy="923330"/>
          </a:xfrm>
          <a:prstGeom prst="rect">
            <a:avLst/>
          </a:prstGeom>
          <a:noFill/>
        </p:spPr>
        <p:txBody>
          <a:bodyPr wrap="none" rtlCol="0">
            <a:spAutoFit/>
          </a:bodyPr>
          <a:lstStyle/>
          <a:p>
            <a:pPr>
              <a:defRPr/>
            </a:pPr>
            <a:r>
              <a:rPr lang="en-US" sz="1800" dirty="0">
                <a:solidFill>
                  <a:schemeClr val="tx1"/>
                </a:solidFill>
                <a:latin typeface="Calibri"/>
                <a:cs typeface="Calibri"/>
              </a:rPr>
              <a:t>Coherence </a:t>
            </a:r>
            <a:endParaRPr sz="1050" dirty="0">
              <a:solidFill>
                <a:schemeClr val="tx1"/>
              </a:solidFill>
            </a:endParaRPr>
          </a:p>
          <a:p>
            <a:pPr>
              <a:defRPr/>
            </a:pPr>
            <a:r>
              <a:rPr lang="en-US" sz="1800" dirty="0">
                <a:solidFill>
                  <a:schemeClr val="tx1"/>
                </a:solidFill>
                <a:latin typeface="Calibri"/>
                <a:cs typeface="Calibri"/>
              </a:rPr>
              <a:t>vortices</a:t>
            </a:r>
            <a:endParaRPr sz="1050" dirty="0">
              <a:solidFill>
                <a:schemeClr val="tx1"/>
              </a:solidFill>
            </a:endParaRPr>
          </a:p>
          <a:p>
            <a:pPr>
              <a:defRPr/>
            </a:pPr>
            <a:r>
              <a:rPr lang="en-US" sz="1800" dirty="0">
                <a:solidFill>
                  <a:schemeClr val="tx1"/>
                </a:solidFill>
                <a:latin typeface="Calibri"/>
                <a:cs typeface="Calibri"/>
              </a:rPr>
              <a:t> </a:t>
            </a:r>
            <a:r>
              <a:rPr lang="en-US" sz="1800" dirty="0" err="1">
                <a:solidFill>
                  <a:schemeClr val="tx1"/>
                </a:solidFill>
                <a:latin typeface="Calibri"/>
                <a:cs typeface="Calibri"/>
              </a:rPr>
              <a:t>a,b</a:t>
            </a:r>
            <a:r>
              <a:rPr lang="en-US" sz="1800" dirty="0">
                <a:solidFill>
                  <a:schemeClr val="tx1"/>
                </a:solidFill>
                <a:latin typeface="Calibri"/>
                <a:cs typeface="Calibri"/>
              </a:rPr>
              <a:t>, g</a:t>
            </a:r>
            <a:endParaRPr sz="1050" dirty="0">
              <a:solidFill>
                <a:schemeClr val="tx1"/>
              </a:solidFill>
            </a:endParaRPr>
          </a:p>
        </p:txBody>
      </p:sp>
      <p:sp>
        <p:nvSpPr>
          <p:cNvPr id="9" name="TextBox 8"/>
          <p:cNvSpPr txBox="1"/>
          <p:nvPr/>
        </p:nvSpPr>
        <p:spPr bwMode="auto">
          <a:xfrm>
            <a:off x="6094373" y="3994141"/>
            <a:ext cx="2034531" cy="369332"/>
          </a:xfrm>
          <a:prstGeom prst="rect">
            <a:avLst/>
          </a:prstGeom>
          <a:noFill/>
        </p:spPr>
        <p:txBody>
          <a:bodyPr wrap="none" rtlCol="0">
            <a:spAutoFit/>
          </a:bodyPr>
          <a:lstStyle/>
          <a:p>
            <a:pPr>
              <a:defRPr/>
            </a:pPr>
            <a:r>
              <a:rPr lang="en-US" sz="1800" dirty="0">
                <a:solidFill>
                  <a:schemeClr val="tx1"/>
                </a:solidFill>
                <a:latin typeface="Calibri"/>
                <a:cs typeface="Calibri"/>
              </a:rPr>
              <a:t>Halo of CSD speckle</a:t>
            </a:r>
            <a:endParaRPr sz="1050" dirty="0">
              <a:solidFill>
                <a:schemeClr val="tx1"/>
              </a:solidFill>
            </a:endParaRPr>
          </a:p>
        </p:txBody>
      </p:sp>
      <p:sp>
        <p:nvSpPr>
          <p:cNvPr id="11" name="TextBox 10"/>
          <p:cNvSpPr txBox="1"/>
          <p:nvPr/>
        </p:nvSpPr>
        <p:spPr bwMode="auto">
          <a:xfrm>
            <a:off x="6161048" y="2834631"/>
            <a:ext cx="2200679" cy="530915"/>
          </a:xfrm>
          <a:prstGeom prst="rect">
            <a:avLst/>
          </a:prstGeom>
          <a:noFill/>
        </p:spPr>
        <p:txBody>
          <a:bodyPr wrap="square" rtlCol="0">
            <a:spAutoFit/>
          </a:bodyPr>
          <a:lstStyle/>
          <a:p>
            <a:pPr>
              <a:defRPr/>
            </a:pPr>
            <a:endParaRPr lang="en-US" sz="1800" dirty="0">
              <a:solidFill>
                <a:schemeClr val="tx1"/>
              </a:solidFill>
              <a:latin typeface="Calibri"/>
              <a:cs typeface="Calibri"/>
            </a:endParaRPr>
          </a:p>
          <a:p>
            <a:pPr>
              <a:defRPr/>
            </a:pPr>
            <a:r>
              <a:rPr lang="en-US" sz="1050" dirty="0">
                <a:solidFill>
                  <a:schemeClr val="tx1"/>
                </a:solidFill>
                <a:latin typeface="Calibri"/>
                <a:cs typeface="Calibri"/>
              </a:rPr>
              <a:t>Vortex-antivortex </a:t>
            </a:r>
            <a:r>
              <a:rPr lang="en-US" sz="1050" dirty="0" err="1">
                <a:solidFill>
                  <a:schemeClr val="tx1"/>
                </a:solidFill>
                <a:latin typeface="Calibri"/>
                <a:cs typeface="Calibri"/>
              </a:rPr>
              <a:t>hi,jk</a:t>
            </a:r>
            <a:endParaRPr lang="en-US" sz="1050" dirty="0">
              <a:solidFill>
                <a:schemeClr val="tx1"/>
              </a:solidFill>
              <a:latin typeface="Calibri"/>
              <a:cs typeface="Calibri"/>
            </a:endParaRPr>
          </a:p>
        </p:txBody>
      </p:sp>
      <p:pic>
        <p:nvPicPr>
          <p:cNvPr id="12" name="Picture 2" descr="https://latex.codecogs.com/gif.latex?%5Cdpi%7B200%7D%20arg%5BW%28x%2Cy%2Cx_P%2Cy_P%29%5D"/>
          <p:cNvPicPr>
            <a:picLocks noChangeAspect="1" noChangeArrowheads="1"/>
          </p:cNvPicPr>
          <p:nvPr/>
        </p:nvPicPr>
        <p:blipFill>
          <a:blip r:embed="rId3"/>
          <a:stretch/>
        </p:blipFill>
        <p:spPr bwMode="auto">
          <a:xfrm>
            <a:off x="6022182" y="685970"/>
            <a:ext cx="1978819" cy="250031"/>
          </a:xfrm>
          <a:prstGeom prst="rect">
            <a:avLst/>
          </a:prstGeom>
          <a:noFill/>
        </p:spPr>
      </p:pic>
      <p:sp>
        <p:nvSpPr>
          <p:cNvPr id="13" name="TextBox 12"/>
          <p:cNvSpPr txBox="1"/>
          <p:nvPr/>
        </p:nvSpPr>
        <p:spPr bwMode="auto">
          <a:xfrm>
            <a:off x="67175" y="4522056"/>
            <a:ext cx="2836033" cy="392415"/>
          </a:xfrm>
          <a:prstGeom prst="rect">
            <a:avLst/>
          </a:prstGeom>
          <a:noFill/>
        </p:spPr>
        <p:txBody>
          <a:bodyPr wrap="none" rtlCol="0">
            <a:spAutoFit/>
          </a:bodyPr>
          <a:lstStyle/>
          <a:p>
            <a:pPr>
              <a:defRPr/>
            </a:pPr>
            <a:r>
              <a:rPr lang="en-US" sz="1050" dirty="0">
                <a:solidFill>
                  <a:schemeClr val="tx1"/>
                </a:solidFill>
                <a:latin typeface="Calibri"/>
                <a:cs typeface="Calibri"/>
              </a:rPr>
              <a:t>D </a:t>
            </a:r>
            <a:r>
              <a:rPr lang="en-US" sz="1050" dirty="0" err="1">
                <a:solidFill>
                  <a:schemeClr val="tx1"/>
                </a:solidFill>
                <a:latin typeface="Calibri"/>
                <a:cs typeface="Calibri"/>
              </a:rPr>
              <a:t>Paganin</a:t>
            </a:r>
            <a:r>
              <a:rPr lang="en-US" sz="1050" dirty="0">
                <a:solidFill>
                  <a:schemeClr val="tx1"/>
                </a:solidFill>
                <a:latin typeface="Calibri"/>
                <a:cs typeface="Calibri"/>
              </a:rPr>
              <a:t>, M Sanchez del Rio, Phys Rev A (2019)</a:t>
            </a:r>
            <a:endParaRPr sz="1050" dirty="0">
              <a:solidFill>
                <a:schemeClr val="tx1"/>
              </a:solidFill>
            </a:endParaRPr>
          </a:p>
          <a:p>
            <a:pPr>
              <a:defRPr/>
            </a:pPr>
            <a:r>
              <a:rPr lang="en-US" sz="900" dirty="0">
                <a:solidFill>
                  <a:schemeClr val="tx1"/>
                </a:solidFill>
                <a:latin typeface="Calibri"/>
                <a:cs typeface="Calibri"/>
              </a:rPr>
              <a:t>http://dx.doi.org/10.1103/PhysRevA.100.043813</a:t>
            </a:r>
          </a:p>
        </p:txBody>
      </p:sp>
      <p:sp>
        <p:nvSpPr>
          <p:cNvPr id="6" name="Slide Number Placeholder 5">
            <a:extLst>
              <a:ext uri="{FF2B5EF4-FFF2-40B4-BE49-F238E27FC236}">
                <a16:creationId xmlns:a16="http://schemas.microsoft.com/office/drawing/2014/main" id="{DAA72419-439C-4027-9B67-22F7134D3D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p:txBody>
          <a:bodyPr/>
          <a:lstStyle/>
          <a:p>
            <a:pPr>
              <a:buNone/>
            </a:pPr>
            <a:r>
              <a:rPr lang="en-US" sz="2400" dirty="0"/>
              <a:t>Thank you!</a:t>
            </a:r>
            <a:endParaRPr lang="en-GB" sz="2400" dirty="0"/>
          </a:p>
        </p:txBody>
      </p:sp>
      <p:sp>
        <p:nvSpPr>
          <p:cNvPr id="5" name="Slide Number Placeholder 4">
            <a:extLst>
              <a:ext uri="{FF2B5EF4-FFF2-40B4-BE49-F238E27FC236}">
                <a16:creationId xmlns:a16="http://schemas.microsoft.com/office/drawing/2014/main" id="{01ACD1B4-16DC-4398-A715-30B4EC2D1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6" name="Text Placeholder 5">
            <a:extLst>
              <a:ext uri="{FF2B5EF4-FFF2-40B4-BE49-F238E27FC236}">
                <a16:creationId xmlns:a16="http://schemas.microsoft.com/office/drawing/2014/main" id="{342FCD17-4248-4C78-AA1F-E55FC454B1DA}"/>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31317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22F2C-358D-4616-9B2A-57BB0EA16980}"/>
              </a:ext>
            </a:extLst>
          </p:cNvPr>
          <p:cNvSpPr>
            <a:spLocks noGrp="1"/>
          </p:cNvSpPr>
          <p:nvPr>
            <p:ph type="title"/>
          </p:nvPr>
        </p:nvSpPr>
        <p:spPr>
          <a:xfrm>
            <a:off x="67175" y="55741"/>
            <a:ext cx="8954100" cy="553968"/>
          </a:xfrm>
        </p:spPr>
        <p:txBody>
          <a:bodyPr/>
          <a:lstStyle/>
          <a:p>
            <a:pPr>
              <a:buNone/>
            </a:pPr>
            <a:r>
              <a:rPr lang="en-US" sz="2400" dirty="0"/>
              <a:t>Extra slides</a:t>
            </a:r>
            <a:endParaRPr lang="en-GB" sz="2400" dirty="0"/>
          </a:p>
        </p:txBody>
      </p:sp>
      <p:sp>
        <p:nvSpPr>
          <p:cNvPr id="2" name="Slide Number Placeholder 1">
            <a:extLst>
              <a:ext uri="{FF2B5EF4-FFF2-40B4-BE49-F238E27FC236}">
                <a16:creationId xmlns:a16="http://schemas.microsoft.com/office/drawing/2014/main" id="{5738DE2E-458F-4C04-87EC-EA2DC7C57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219571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p:cNvSpPr>
          <p:nvPr>
            <p:ph type="title"/>
          </p:nvPr>
        </p:nvSpPr>
        <p:spPr/>
        <p:txBody>
          <a:bodyPr>
            <a:normAutofit/>
          </a:bodyPr>
          <a:lstStyle/>
          <a:p>
            <a:pPr>
              <a:defRPr sz="1800" b="0" cap="none">
                <a:solidFill>
                  <a:srgbClr val="000000"/>
                </a:solidFill>
              </a:defRPr>
            </a:pPr>
            <a:r>
              <a:rPr lang="en-US" dirty="0">
                <a:ea typeface="Arial"/>
                <a:sym typeface="Arial"/>
              </a:rPr>
              <a:t>SIMPLE CASE: 1D Gaussian SHELL-MODEL</a:t>
            </a:r>
            <a:endParaRPr dirty="0">
              <a:ea typeface="Arial"/>
              <a:sym typeface="Arial"/>
            </a:endParaRPr>
          </a:p>
        </p:txBody>
      </p:sp>
      <p:sp>
        <p:nvSpPr>
          <p:cNvPr id="2051" name="Shape 277"/>
          <p:cNvSpPr>
            <a:spLocks noChangeArrowheads="1"/>
          </p:cNvSpPr>
          <p:nvPr/>
        </p:nvSpPr>
        <p:spPr bwMode="auto">
          <a:xfrm>
            <a:off x="4682729" y="1656160"/>
            <a:ext cx="3114675" cy="276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34289" tIns="34289" rIns="34289" bIns="34289">
            <a:spAutoFit/>
          </a:bodyPr>
          <a:lstStyle/>
          <a:p>
            <a:r>
              <a:rPr lang="en-US" sz="1350"/>
              <a:t> </a:t>
            </a:r>
          </a:p>
        </p:txBody>
      </p:sp>
      <p:sp>
        <p:nvSpPr>
          <p:cNvPr id="7" name="TextBox 6"/>
          <p:cNvSpPr txBox="1"/>
          <p:nvPr/>
        </p:nvSpPr>
        <p:spPr>
          <a:xfrm>
            <a:off x="1277541" y="486966"/>
            <a:ext cx="5204222" cy="21698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square" lIns="34289" tIns="34289" rIns="34289" bIns="34289" spcCol="38100">
            <a:spAutoFit/>
          </a:bodyPr>
          <a:lstStyle/>
          <a:p>
            <a:pPr latinLnBrk="1" hangingPunct="0">
              <a:defRPr/>
            </a:pPr>
            <a:endParaRPr lang="en-US" sz="1350" dirty="0"/>
          </a:p>
          <a:p>
            <a:pPr latinLnBrk="1" hangingPunct="0">
              <a:defRPr/>
            </a:pPr>
            <a:endParaRPr lang="en-US" sz="1350" dirty="0"/>
          </a:p>
          <a:p>
            <a:pPr latinLnBrk="1" hangingPunct="0">
              <a:defRPr/>
            </a:pPr>
            <a:r>
              <a:rPr lang="en-US" sz="1350" dirty="0"/>
              <a:t>Both </a:t>
            </a:r>
            <a:r>
              <a:rPr lang="en-US" sz="1350" dirty="0">
                <a:solidFill>
                  <a:srgbClr val="0000FF"/>
                </a:solidFill>
              </a:rPr>
              <a:t>intensity (Spectral Density) </a:t>
            </a:r>
            <a:r>
              <a:rPr lang="en-US" sz="1350" dirty="0"/>
              <a:t>and </a:t>
            </a:r>
            <a:r>
              <a:rPr lang="en-US" sz="1350" dirty="0">
                <a:solidFill>
                  <a:srgbClr val="FF0000"/>
                </a:solidFill>
              </a:rPr>
              <a:t>correlation (Spectral Degree </a:t>
            </a:r>
            <a:br>
              <a:rPr lang="en-US" sz="1350" dirty="0">
                <a:solidFill>
                  <a:srgbClr val="FF0000"/>
                </a:solidFill>
              </a:rPr>
            </a:br>
            <a:r>
              <a:rPr lang="en-US" sz="1350" dirty="0">
                <a:solidFill>
                  <a:srgbClr val="FF0000"/>
                </a:solidFill>
              </a:rPr>
              <a:t>of Coherence)</a:t>
            </a:r>
            <a:r>
              <a:rPr lang="en-US" sz="1350" dirty="0"/>
              <a:t> are Gaussians </a:t>
            </a:r>
          </a:p>
          <a:p>
            <a:pPr latinLnBrk="1" hangingPunct="0">
              <a:defRPr/>
            </a:pPr>
            <a:endParaRPr lang="en-US" sz="1350" dirty="0"/>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&gt;&gt;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the source is mostly incoherent (quasi homogeneous) </a:t>
            </a:r>
          </a:p>
          <a:p>
            <a:pPr latinLnBrk="1" hangingPunct="0">
              <a:defRPr/>
            </a:pPr>
            <a:r>
              <a:rPr lang="en-US" sz="2100" dirty="0" err="1">
                <a:solidFill>
                  <a:srgbClr val="3366FF"/>
                </a:solidFill>
                <a:latin typeface="Symbol" charset="2"/>
                <a:cs typeface="Symbol" charset="2"/>
              </a:rPr>
              <a:t>s</a:t>
            </a:r>
            <a:r>
              <a:rPr lang="en-US" sz="2100" i="1" baseline="-25000" dirty="0" err="1">
                <a:solidFill>
                  <a:srgbClr val="3366FF"/>
                </a:solidFill>
              </a:rPr>
              <a:t>I</a:t>
            </a:r>
            <a:r>
              <a:rPr lang="en-US" sz="2100" dirty="0">
                <a:solidFill>
                  <a:sysClr val="windowText" lastClr="000000"/>
                </a:solidFill>
              </a:rPr>
              <a:t>&lt;&lt;</a:t>
            </a:r>
            <a:r>
              <a:rPr lang="en-US" sz="2100" dirty="0" err="1">
                <a:solidFill>
                  <a:srgbClr val="FF0000"/>
                </a:solidFill>
                <a:latin typeface="Symbol" charset="2"/>
                <a:cs typeface="Symbol" charset="2"/>
              </a:rPr>
              <a:t>s</a:t>
            </a:r>
            <a:r>
              <a:rPr lang="en-US" sz="2100" i="1" baseline="-25000" dirty="0" err="1">
                <a:solidFill>
                  <a:srgbClr val="FF0000"/>
                </a:solidFill>
                <a:latin typeface="Symbol" panose="05050102010706020507" pitchFamily="18" charset="2"/>
              </a:rPr>
              <a:t>m</a:t>
            </a:r>
            <a:r>
              <a:rPr lang="en-US" sz="2100" dirty="0">
                <a:solidFill>
                  <a:sysClr val="windowText" lastClr="000000"/>
                </a:solidFill>
              </a:rPr>
              <a:t> </a:t>
            </a:r>
            <a:r>
              <a:rPr lang="en-US" sz="1350" dirty="0">
                <a:solidFill>
                  <a:sysClr val="windowText" lastClr="000000"/>
                </a:solidFill>
              </a:rPr>
              <a:t>is mostly coherent</a:t>
            </a:r>
            <a:endParaRPr lang="en-GB" sz="1350" dirty="0">
              <a:solidFill>
                <a:sysClr val="windowText" lastClr="000000"/>
              </a:solidFill>
            </a:endParaRPr>
          </a:p>
          <a:p>
            <a:pPr latinLnBrk="1" hangingPunct="0">
              <a:defRPr/>
            </a:pPr>
            <a:endParaRPr lang="en-US" sz="1350" dirty="0"/>
          </a:p>
          <a:p>
            <a:pPr latinLnBrk="1" hangingPunct="0">
              <a:defRPr/>
            </a:pPr>
            <a:endParaRPr lang="en-GB" sz="1350" dirty="0"/>
          </a:p>
        </p:txBody>
      </p:sp>
      <p:grpSp>
        <p:nvGrpSpPr>
          <p:cNvPr id="2053" name="Group 33"/>
          <p:cNvGrpSpPr>
            <a:grpSpLocks/>
          </p:cNvGrpSpPr>
          <p:nvPr/>
        </p:nvGrpSpPr>
        <p:grpSpPr bwMode="auto">
          <a:xfrm>
            <a:off x="6744892" y="707232"/>
            <a:ext cx="1078706" cy="479822"/>
            <a:chOff x="152400" y="2667000"/>
            <a:chExt cx="5333999" cy="2362200"/>
          </a:xfrm>
        </p:grpSpPr>
        <p:sp>
          <p:nvSpPr>
            <p:cNvPr id="35" name="Isosceles Triangle 3"/>
            <p:cNvSpPr/>
            <p:nvPr/>
          </p:nvSpPr>
          <p:spPr>
            <a:xfrm>
              <a:off x="152400" y="2667000"/>
              <a:ext cx="5333999"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100" b="1" i="1" dirty="0">
                  <a:solidFill>
                    <a:srgbClr val="002060"/>
                  </a:solidFill>
                  <a:latin typeface="Andalus" pitchFamily="18" charset="-78"/>
                  <a:cs typeface="Andalus" pitchFamily="18" charset="-78"/>
                </a:rPr>
                <a:t>I</a:t>
              </a:r>
              <a:endParaRPr lang="en-US" sz="1350" b="1" i="1" dirty="0">
                <a:solidFill>
                  <a:srgbClr val="002060"/>
                </a:solidFill>
                <a:latin typeface="Andalus" pitchFamily="18" charset="-78"/>
                <a:cs typeface="Andalus" pitchFamily="18" charset="-78"/>
              </a:endParaRPr>
            </a:p>
          </p:txBody>
        </p:sp>
        <p:sp>
          <p:nvSpPr>
            <p:cNvPr id="36" name="Isosceles Triangle 3"/>
            <p:cNvSpPr/>
            <p:nvPr/>
          </p:nvSpPr>
          <p:spPr>
            <a:xfrm>
              <a:off x="1447632" y="2667000"/>
              <a:ext cx="688826"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2054" name="Group 36"/>
          <p:cNvGrpSpPr>
            <a:grpSpLocks/>
          </p:cNvGrpSpPr>
          <p:nvPr/>
        </p:nvGrpSpPr>
        <p:grpSpPr bwMode="auto">
          <a:xfrm>
            <a:off x="6744891" y="1426369"/>
            <a:ext cx="970359" cy="513160"/>
            <a:chOff x="4191000" y="2667000"/>
            <a:chExt cx="5334000" cy="2362200"/>
          </a:xfrm>
        </p:grpSpPr>
        <p:sp>
          <p:nvSpPr>
            <p:cNvPr id="3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39" name="Isosceles Triangle 3"/>
            <p:cNvSpPr/>
            <p:nvPr/>
          </p:nvSpPr>
          <p:spPr>
            <a:xfrm>
              <a:off x="6704199" y="2667000"/>
              <a:ext cx="91627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50" b="1" i="1" dirty="0">
                  <a:solidFill>
                    <a:srgbClr val="002060"/>
                  </a:solidFill>
                  <a:latin typeface="Andalus" pitchFamily="18" charset="-78"/>
                  <a:cs typeface="Andalus" pitchFamily="18" charset="-78"/>
                </a:rPr>
                <a:t>I</a:t>
              </a:r>
            </a:p>
          </p:txBody>
        </p:sp>
      </p:grpSp>
      <p:grpSp>
        <p:nvGrpSpPr>
          <p:cNvPr id="2055" name="Group 19"/>
          <p:cNvGrpSpPr>
            <a:grpSpLocks/>
          </p:cNvGrpSpPr>
          <p:nvPr/>
        </p:nvGrpSpPr>
        <p:grpSpPr bwMode="auto">
          <a:xfrm>
            <a:off x="6913960" y="2137976"/>
            <a:ext cx="742950" cy="673089"/>
            <a:chOff x="8002955" y="1722894"/>
            <a:chExt cx="990600" cy="898256"/>
          </a:xfrm>
        </p:grpSpPr>
        <p:pic>
          <p:nvPicPr>
            <p:cNvPr id="2074" name="Picture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3" name="Rectangle 22"/>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grpSp>
        <p:nvGrpSpPr>
          <p:cNvPr id="9" name="Group 8"/>
          <p:cNvGrpSpPr>
            <a:grpSpLocks/>
          </p:cNvGrpSpPr>
          <p:nvPr/>
        </p:nvGrpSpPr>
        <p:grpSpPr bwMode="auto">
          <a:xfrm>
            <a:off x="1266825" y="2870597"/>
            <a:ext cx="3083719" cy="2313384"/>
            <a:chOff x="165283" y="3828062"/>
            <a:chExt cx="4111216" cy="3083412"/>
          </a:xfrm>
        </p:grpSpPr>
        <p:pic>
          <p:nvPicPr>
            <p:cNvPr id="2072"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283" y="3828062"/>
              <a:ext cx="4111216" cy="3083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Box 26"/>
            <p:cNvSpPr txBox="1"/>
            <p:nvPr/>
          </p:nvSpPr>
          <p:spPr>
            <a:xfrm>
              <a:off x="941494" y="5483234"/>
              <a:ext cx="2782610" cy="953768"/>
            </a:xfrm>
            <a:prstGeom prst="rect">
              <a:avLst/>
            </a:prstGeom>
            <a:noFill/>
          </p:spPr>
          <p:txBody>
            <a:bodyPr>
              <a:spAutoFit/>
            </a:bodyPr>
            <a:lstStyle/>
            <a:p>
              <a:pPr>
                <a:defRPr/>
              </a:pPr>
              <a:r>
                <a:rPr lang="en-US" sz="1350" dirty="0">
                  <a:solidFill>
                    <a:schemeClr val="accent4">
                      <a:lumMod val="60000"/>
                      <a:lumOff val="40000"/>
                    </a:schemeClr>
                  </a:solidFill>
                </a:rPr>
                <a:t>In 2D (H x V)</a:t>
              </a:r>
            </a:p>
            <a:p>
              <a:pPr>
                <a:defRPr/>
              </a:pPr>
              <a:r>
                <a:rPr lang="en-US" sz="1350" dirty="0">
                  <a:solidFill>
                    <a:schemeClr val="accent4">
                      <a:lumMod val="60000"/>
                      <a:lumOff val="40000"/>
                    </a:schemeClr>
                  </a:solidFill>
                </a:rPr>
                <a:t>2D </a:t>
              </a:r>
              <a:r>
                <a:rPr lang="en-US" sz="1350" dirty="0" err="1">
                  <a:solidFill>
                    <a:schemeClr val="accent4">
                      <a:lumMod val="60000"/>
                      <a:lumOff val="40000"/>
                    </a:schemeClr>
                  </a:solidFill>
                </a:rPr>
                <a:t>Hermite</a:t>
              </a:r>
              <a:r>
                <a:rPr lang="en-US" sz="1350" dirty="0">
                  <a:solidFill>
                    <a:schemeClr val="accent4">
                      <a:lumMod val="60000"/>
                      <a:lumOff val="40000"/>
                    </a:schemeClr>
                  </a:solidFill>
                </a:rPr>
                <a:t>-Gaussian or</a:t>
              </a:r>
            </a:p>
            <a:p>
              <a:pPr>
                <a:defRPr/>
              </a:pPr>
              <a:r>
                <a:rPr lang="en-US" sz="1350" dirty="0" err="1">
                  <a:solidFill>
                    <a:schemeClr val="accent4">
                      <a:lumMod val="60000"/>
                      <a:lumOff val="40000"/>
                    </a:schemeClr>
                  </a:solidFill>
                </a:rPr>
                <a:t>TEM</a:t>
              </a:r>
              <a:r>
                <a:rPr lang="en-US" sz="1350" i="1" baseline="-25000" dirty="0" err="1">
                  <a:solidFill>
                    <a:schemeClr val="accent4">
                      <a:lumMod val="60000"/>
                      <a:lumOff val="40000"/>
                    </a:schemeClr>
                  </a:solidFill>
                </a:rPr>
                <a:t>nm</a:t>
              </a:r>
              <a:r>
                <a:rPr lang="en-US" sz="1350" i="1" dirty="0">
                  <a:solidFill>
                    <a:schemeClr val="accent4">
                      <a:lumMod val="60000"/>
                      <a:lumOff val="40000"/>
                    </a:schemeClr>
                  </a:solidFill>
                </a:rPr>
                <a:t> </a:t>
              </a:r>
              <a:r>
                <a:rPr lang="en-US" sz="1350" dirty="0">
                  <a:solidFill>
                    <a:schemeClr val="accent4">
                      <a:lumMod val="60000"/>
                      <a:lumOff val="40000"/>
                    </a:schemeClr>
                  </a:solidFill>
                </a:rPr>
                <a:t>modes</a:t>
              </a:r>
            </a:p>
          </p:txBody>
        </p:sp>
      </p:grpSp>
      <p:grpSp>
        <p:nvGrpSpPr>
          <p:cNvPr id="10" name="Group 9"/>
          <p:cNvGrpSpPr>
            <a:grpSpLocks/>
          </p:cNvGrpSpPr>
          <p:nvPr/>
        </p:nvGrpSpPr>
        <p:grpSpPr bwMode="auto">
          <a:xfrm>
            <a:off x="1166813" y="2215754"/>
            <a:ext cx="6766322" cy="2796778"/>
            <a:chOff x="31074" y="2954350"/>
            <a:chExt cx="9022413" cy="3729037"/>
          </a:xfrm>
        </p:grpSpPr>
        <p:grpSp>
          <p:nvGrpSpPr>
            <p:cNvPr id="2062" name="Group 2"/>
            <p:cNvGrpSpPr>
              <a:grpSpLocks/>
            </p:cNvGrpSpPr>
            <p:nvPr/>
          </p:nvGrpSpPr>
          <p:grpSpPr bwMode="auto">
            <a:xfrm>
              <a:off x="31074" y="2954350"/>
              <a:ext cx="8049205" cy="1705808"/>
              <a:chOff x="76200" y="4473605"/>
              <a:chExt cx="8049205" cy="1705808"/>
            </a:xfrm>
          </p:grpSpPr>
          <p:pic>
            <p:nvPicPr>
              <p:cNvPr id="2066" name="Picture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200" y="4473605"/>
                <a:ext cx="7290352"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Rectangle 43"/>
              <p:cNvSpPr/>
              <p:nvPr/>
            </p:nvSpPr>
            <p:spPr>
              <a:xfrm>
                <a:off x="3124420" y="4664105"/>
                <a:ext cx="1066877" cy="609600"/>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5" name="Rectangle 44"/>
              <p:cNvSpPr/>
              <p:nvPr/>
            </p:nvSpPr>
            <p:spPr>
              <a:xfrm>
                <a:off x="5867817" y="4664105"/>
                <a:ext cx="1600315"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46" name="TextBox 45"/>
              <p:cNvSpPr txBox="1"/>
              <p:nvPr/>
            </p:nvSpPr>
            <p:spPr>
              <a:xfrm>
                <a:off x="2552878" y="5492780"/>
                <a:ext cx="1813056" cy="400109"/>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sp>
            <p:nvSpPr>
              <p:cNvPr id="47" name="TextBox 46"/>
              <p:cNvSpPr txBox="1"/>
              <p:nvPr/>
            </p:nvSpPr>
            <p:spPr>
              <a:xfrm>
                <a:off x="4404037" y="5502305"/>
                <a:ext cx="3721368" cy="677108"/>
              </a:xfrm>
              <a:prstGeom prst="rect">
                <a:avLst/>
              </a:prstGeom>
              <a:solidFill>
                <a:schemeClr val="accent6">
                  <a:lumMod val="75000"/>
                  <a:alpha val="25000"/>
                </a:schemeClr>
              </a:solidFill>
            </p:spPr>
            <p:txBody>
              <a:bodyPr>
                <a:spAutoFit/>
              </a:bodyPr>
              <a:lstStyle/>
              <a:p>
                <a:pPr algn="ctr">
                  <a:defRPr/>
                </a:pPr>
                <a:r>
                  <a:rPr lang="en-US" sz="1350" b="1" dirty="0" err="1">
                    <a:solidFill>
                      <a:sysClr val="windowText" lastClr="000000"/>
                    </a:solidFill>
                  </a:rPr>
                  <a:t>Eigenfunctions</a:t>
                </a:r>
                <a:endParaRPr lang="en-US" sz="1350" b="1" dirty="0">
                  <a:solidFill>
                    <a:sysClr val="windowText" lastClr="000000"/>
                  </a:solidFill>
                </a:endParaRPr>
              </a:p>
              <a:p>
                <a:pPr algn="ctr">
                  <a:defRPr/>
                </a:pPr>
                <a:r>
                  <a:rPr lang="en-US" sz="1350" b="1" dirty="0">
                    <a:solidFill>
                      <a:sysClr val="windowText" lastClr="000000"/>
                    </a:solidFill>
                  </a:rPr>
                  <a:t>(</a:t>
                </a:r>
                <a:r>
                  <a:rPr lang="en-US" sz="1350" b="1" dirty="0" err="1">
                    <a:solidFill>
                      <a:sysClr val="windowText" lastClr="000000"/>
                    </a:solidFill>
                  </a:rPr>
                  <a:t>Hermite</a:t>
                </a:r>
                <a:r>
                  <a:rPr lang="en-US" sz="1350" b="1" dirty="0">
                    <a:solidFill>
                      <a:sysClr val="windowText" lastClr="000000"/>
                    </a:solidFill>
                  </a:rPr>
                  <a:t>-Gaussian modes)</a:t>
                </a:r>
              </a:p>
            </p:txBody>
          </p:sp>
          <p:sp>
            <p:nvSpPr>
              <p:cNvPr id="48" name="Rectangle 47"/>
              <p:cNvSpPr/>
              <p:nvPr/>
            </p:nvSpPr>
            <p:spPr>
              <a:xfrm>
                <a:off x="4267502" y="4664105"/>
                <a:ext cx="1524110" cy="609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pic>
          <p:nvPicPr>
            <p:cNvPr id="2063" name="Picture 2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22074" y="4533106"/>
              <a:ext cx="4495800" cy="836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64" name="Content Placeholder 2"/>
            <p:cNvSpPr txBox="1">
              <a:spLocks/>
            </p:cNvSpPr>
            <p:nvPr/>
          </p:nvSpPr>
          <p:spPr bwMode="auto">
            <a:xfrm>
              <a:off x="4401793" y="5304111"/>
              <a:ext cx="4504959" cy="137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C572A759-6A51-4108-AA02-DFA0A04FC94B}">
                <ma14:wrappingTextBoxFlag xmlns="" xmlns:ma14="http://schemas.microsoft.com/office/mac/drawingml/2011/main" val="1"/>
              </a:ext>
            </a:extLst>
          </p:spPr>
          <p:txBody>
            <a:bodyPr lIns="0" tIns="0" rIns="0" bIns="0"/>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spcBef>
                  <a:spcPts val="750"/>
                </a:spcBef>
              </a:pPr>
              <a:r>
                <a:rPr lang="en-US" sz="1350" b="1">
                  <a:solidFill>
                    <a:srgbClr val="FF0000"/>
                  </a:solidFill>
                </a:rPr>
                <a:t>Magic property: </a:t>
              </a:r>
              <a:r>
                <a:rPr lang="en-US" sz="1350" b="1">
                  <a:solidFill>
                    <a:srgbClr val="0098D4"/>
                  </a:solidFill>
                </a:rPr>
                <a:t>Propagation invariance</a:t>
              </a:r>
              <a:endParaRPr lang="en-US" sz="1350" b="1">
                <a:solidFill>
                  <a:srgbClr val="FF0000"/>
                </a:solidFill>
              </a:endParaRPr>
            </a:p>
            <a:p>
              <a:pPr eaLnBrk="1" hangingPunct="1">
                <a:spcBef>
                  <a:spcPts val="750"/>
                </a:spcBef>
              </a:pPr>
              <a:endParaRPr lang="en-US" sz="1350" b="1">
                <a:solidFill>
                  <a:srgbClr val="0098D4"/>
                </a:solidFill>
              </a:endParaRPr>
            </a:p>
            <a:p>
              <a:pPr eaLnBrk="1" hangingPunct="1">
                <a:spcBef>
                  <a:spcPts val="750"/>
                </a:spcBef>
              </a:pPr>
              <a:r>
                <a:rPr lang="en-US" sz="1350" b="1">
                  <a:solidFill>
                    <a:srgbClr val="0098D4"/>
                  </a:solidFill>
                </a:rPr>
                <a:t>In the </a:t>
              </a:r>
              <a:r>
                <a:rPr lang="en-US" sz="1350" b="1">
                  <a:solidFill>
                    <a:srgbClr val="FF0000"/>
                  </a:solidFill>
                </a:rPr>
                <a:t>first mode (Gaussian) </a:t>
              </a:r>
              <a:r>
                <a:rPr lang="en-US" sz="1350" b="1">
                  <a:solidFill>
                    <a:srgbClr val="0098D4"/>
                  </a:solidFill>
                </a:rPr>
                <a:t>:</a:t>
              </a:r>
            </a:p>
            <a:p>
              <a:pPr eaLnBrk="1" hangingPunct="1">
                <a:spcBef>
                  <a:spcPts val="750"/>
                </a:spcBef>
              </a:pPr>
              <a:endParaRPr lang="en-US" sz="1350" b="1">
                <a:solidFill>
                  <a:srgbClr val="0098D4"/>
                </a:solidFill>
              </a:endParaRPr>
            </a:p>
            <a:p>
              <a:pPr eaLnBrk="1" hangingPunct="1">
                <a:spcBef>
                  <a:spcPts val="750"/>
                </a:spcBef>
              </a:pPr>
              <a:endParaRPr lang="en-GB" sz="1350" b="1">
                <a:solidFill>
                  <a:srgbClr val="0098D4"/>
                </a:solidFill>
              </a:endParaRPr>
            </a:p>
          </p:txBody>
        </p:sp>
        <p:graphicFrame>
          <p:nvGraphicFramePr>
            <p:cNvPr id="2065" name="Object 4"/>
            <p:cNvGraphicFramePr>
              <a:graphicFrameLocks noChangeAspect="1"/>
            </p:cNvGraphicFramePr>
            <p:nvPr/>
          </p:nvGraphicFramePr>
          <p:xfrm>
            <a:off x="7564998" y="5614383"/>
            <a:ext cx="1488489" cy="871962"/>
          </p:xfrm>
          <a:graphic>
            <a:graphicData uri="http://schemas.openxmlformats.org/presentationml/2006/ole">
              <mc:AlternateContent xmlns:mc="http://schemas.openxmlformats.org/markup-compatibility/2006">
                <mc:Choice xmlns:v="urn:schemas-microsoft-com:vml" Requires="v">
                  <p:oleObj spid="_x0000_s15424" name="Equation" r:id="rId7" imgW="825500" imgH="482600" progId="Equation.DSMT4">
                    <p:embed/>
                  </p:oleObj>
                </mc:Choice>
                <mc:Fallback>
                  <p:oleObj name="Equation" r:id="rId7" imgW="825500" imgH="482600" progId="Equation.DSMT4">
                    <p:embed/>
                    <p:pic>
                      <p:nvPicPr>
                        <p:cNvPr id="206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4998" y="5614383"/>
                          <a:ext cx="1488489" cy="87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058" name="Group 5"/>
          <p:cNvGrpSpPr>
            <a:grpSpLocks/>
          </p:cNvGrpSpPr>
          <p:nvPr/>
        </p:nvGrpSpPr>
        <p:grpSpPr bwMode="auto">
          <a:xfrm>
            <a:off x="1702594" y="570310"/>
            <a:ext cx="4737497" cy="416719"/>
            <a:chOff x="746863" y="760446"/>
            <a:chExt cx="6316045" cy="555578"/>
          </a:xfrm>
        </p:grpSpPr>
        <p:pic>
          <p:nvPicPr>
            <p:cNvPr id="2059"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6863" y="760446"/>
              <a:ext cx="6316045" cy="5555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3199311" y="805965"/>
              <a:ext cx="1781000" cy="369298"/>
            </a:xfrm>
            <a:prstGeom prst="rect">
              <a:avLst/>
            </a:prstGeom>
            <a:solidFill>
              <a:schemeClr val="accent1">
                <a:lumMod val="40000"/>
                <a:lumOff val="60000"/>
                <a:alpha val="20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sp>
          <p:nvSpPr>
            <p:cNvPr id="32" name="Rectangle 31"/>
            <p:cNvSpPr/>
            <p:nvPr/>
          </p:nvSpPr>
          <p:spPr>
            <a:xfrm>
              <a:off x="5021584" y="833744"/>
              <a:ext cx="1950847" cy="369298"/>
            </a:xfrm>
            <a:prstGeom prst="rect">
              <a:avLst/>
            </a:prstGeom>
            <a:solidFill>
              <a:srgbClr val="FF0000">
                <a:alpha val="20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US" sz="1350"/>
            </a:p>
          </p:txBody>
        </p:sp>
      </p:grpSp>
      <p:sp>
        <p:nvSpPr>
          <p:cNvPr id="2" name="Slide Number Placeholder 1">
            <a:extLst>
              <a:ext uri="{FF2B5EF4-FFF2-40B4-BE49-F238E27FC236}">
                <a16:creationId xmlns:a16="http://schemas.microsoft.com/office/drawing/2014/main" id="{1C437B6B-376B-431F-9C93-490B2B0C12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68216332"/>
      </p:ext>
    </p:extLst>
  </p:cSld>
  <p:clrMapOvr>
    <a:masterClrMapping/>
  </p:clrMapOvr>
  <p:timing>
    <p:tnLst>
      <p:par>
        <p:cTn id="1" dur="indefinite" restart="never" fill="hold"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0598" y="1253728"/>
            <a:ext cx="4401740" cy="330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pPr>
              <a:defRPr/>
            </a:pPr>
            <a:r>
              <a:rPr lang="en-US" sz="1800" dirty="0">
                <a:solidFill>
                  <a:srgbClr val="FF0000"/>
                </a:solidFill>
              </a:rPr>
              <a:t>The spectrum of coherent modes</a:t>
            </a:r>
          </a:p>
        </p:txBody>
      </p:sp>
      <p:sp>
        <p:nvSpPr>
          <p:cNvPr id="15363" name="TextBox 11"/>
          <p:cNvSpPr txBox="1">
            <a:spLocks noChangeArrowheads="1"/>
          </p:cNvSpPr>
          <p:nvPr/>
        </p:nvSpPr>
        <p:spPr bwMode="auto">
          <a:xfrm>
            <a:off x="3534966" y="2289573"/>
            <a:ext cx="1400175"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008000"/>
                </a:solidFill>
              </a:rPr>
              <a:t>Coherent: </a:t>
            </a:r>
            <a:r>
              <a:rPr lang="en-US" sz="1350">
                <a:solidFill>
                  <a:srgbClr val="008000"/>
                </a:solidFill>
                <a:latin typeface="Symbol" charset="0"/>
              </a:rPr>
              <a:t>b</a:t>
            </a:r>
            <a:r>
              <a:rPr lang="en-US" sz="1350">
                <a:solidFill>
                  <a:srgbClr val="008000"/>
                </a:solidFill>
              </a:rPr>
              <a:t>&gt;&gt;</a:t>
            </a:r>
            <a:endParaRPr lang="en-GB" sz="1350">
              <a:solidFill>
                <a:srgbClr val="008000"/>
              </a:solidFill>
            </a:endParaRPr>
          </a:p>
          <a:p>
            <a:pPr eaLnBrk="1" hangingPunct="1"/>
            <a:endParaRPr lang="en-US" sz="1350">
              <a:solidFill>
                <a:srgbClr val="008000"/>
              </a:solidFill>
            </a:endParaRPr>
          </a:p>
        </p:txBody>
      </p:sp>
      <p:sp>
        <p:nvSpPr>
          <p:cNvPr id="15364" name="TextBox 12"/>
          <p:cNvSpPr txBox="1">
            <a:spLocks noChangeArrowheads="1"/>
          </p:cNvSpPr>
          <p:nvPr/>
        </p:nvSpPr>
        <p:spPr bwMode="auto">
          <a:xfrm>
            <a:off x="4935141" y="3042047"/>
            <a:ext cx="971550"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Arial" charset="0"/>
                <a:sym typeface="Arial" charset="0"/>
              </a:defRPr>
            </a:lvl1pPr>
            <a:lvl2pPr marL="742950" indent="-285750" eaLnBrk="0" hangingPunct="0">
              <a:defRPr sz="2400">
                <a:solidFill>
                  <a:schemeClr val="tx1"/>
                </a:solidFill>
                <a:latin typeface="Arial" charset="0"/>
                <a:ea typeface="Arial" charset="0"/>
                <a:cs typeface="Arial" charset="0"/>
                <a:sym typeface="Arial" charset="0"/>
              </a:defRPr>
            </a:lvl2pPr>
            <a:lvl3pPr marL="1143000" indent="-228600" eaLnBrk="0" hangingPunct="0">
              <a:defRPr sz="2400">
                <a:solidFill>
                  <a:schemeClr val="tx1"/>
                </a:solidFill>
                <a:latin typeface="Arial" charset="0"/>
                <a:ea typeface="Arial" charset="0"/>
                <a:cs typeface="Arial" charset="0"/>
                <a:sym typeface="Arial" charset="0"/>
              </a:defRPr>
            </a:lvl3pPr>
            <a:lvl4pPr marL="1600200" indent="-228600" eaLnBrk="0" hangingPunct="0">
              <a:defRPr sz="2400">
                <a:solidFill>
                  <a:schemeClr val="tx1"/>
                </a:solidFill>
                <a:latin typeface="Arial" charset="0"/>
                <a:ea typeface="Arial" charset="0"/>
                <a:cs typeface="Arial" charset="0"/>
                <a:sym typeface="Arial" charset="0"/>
              </a:defRPr>
            </a:lvl4pPr>
            <a:lvl5pPr marL="2057400" indent="-228600" eaLnBrk="0" hangingPunct="0">
              <a:defRPr sz="2400">
                <a:solidFill>
                  <a:schemeClr val="tx1"/>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sym typeface="Arial" charset="0"/>
              </a:defRPr>
            </a:lvl9pPr>
          </a:lstStyle>
          <a:p>
            <a:pPr eaLnBrk="1" hangingPunct="1"/>
            <a:r>
              <a:rPr lang="en-US" sz="1350">
                <a:solidFill>
                  <a:srgbClr val="3366FF"/>
                </a:solidFill>
              </a:rPr>
              <a:t>incoherent</a:t>
            </a:r>
          </a:p>
        </p:txBody>
      </p:sp>
      <p:grpSp>
        <p:nvGrpSpPr>
          <p:cNvPr id="15365" name="Group 13"/>
          <p:cNvGrpSpPr>
            <a:grpSpLocks/>
          </p:cNvGrpSpPr>
          <p:nvPr/>
        </p:nvGrpSpPr>
        <p:grpSpPr bwMode="auto">
          <a:xfrm>
            <a:off x="5145881" y="3351610"/>
            <a:ext cx="971550" cy="441722"/>
            <a:chOff x="152400" y="2424092"/>
            <a:chExt cx="5334000" cy="2422927"/>
          </a:xfrm>
        </p:grpSpPr>
        <p:sp>
          <p:nvSpPr>
            <p:cNvPr id="15" name="Isosceles Triangle 3"/>
            <p:cNvSpPr/>
            <p:nvPr/>
          </p:nvSpPr>
          <p:spPr>
            <a:xfrm>
              <a:off x="152400" y="2424092"/>
              <a:ext cx="5334000"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6" name="Isosceles Triangle 3"/>
            <p:cNvSpPr/>
            <p:nvPr/>
          </p:nvSpPr>
          <p:spPr>
            <a:xfrm>
              <a:off x="1446679" y="2482867"/>
              <a:ext cx="686362" cy="2364152"/>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grpSp>
        <p:nvGrpSpPr>
          <p:cNvPr id="15366" name="Group 16"/>
          <p:cNvGrpSpPr>
            <a:grpSpLocks/>
          </p:cNvGrpSpPr>
          <p:nvPr/>
        </p:nvGrpSpPr>
        <p:grpSpPr bwMode="auto">
          <a:xfrm>
            <a:off x="3507582" y="1745456"/>
            <a:ext cx="998935" cy="525066"/>
            <a:chOff x="4191000" y="2667000"/>
            <a:chExt cx="5334000" cy="2362200"/>
          </a:xfrm>
        </p:grpSpPr>
        <p:sp>
          <p:nvSpPr>
            <p:cNvPr id="18" name="Isosceles Triangle 3"/>
            <p:cNvSpPr/>
            <p:nvPr/>
          </p:nvSpPr>
          <p:spPr>
            <a:xfrm>
              <a:off x="4191000" y="2667000"/>
              <a:ext cx="5334000"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19" name="Isosceles Triangle 3"/>
            <p:cNvSpPr/>
            <p:nvPr/>
          </p:nvSpPr>
          <p:spPr>
            <a:xfrm>
              <a:off x="6708596" y="2667000"/>
              <a:ext cx="909134" cy="2362200"/>
            </a:xfrm>
            <a:custGeom>
              <a:avLst/>
              <a:gdLst>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58126 w 5450252"/>
                <a:gd name="connsiteY0" fmla="*/ 2362200 h 2362200"/>
                <a:gd name="connsiteX1" fmla="*/ 2725126 w 5450252"/>
                <a:gd name="connsiteY1" fmla="*/ 0 h 2362200"/>
                <a:gd name="connsiteX2" fmla="*/ 5392126 w 5450252"/>
                <a:gd name="connsiteY2" fmla="*/ 2362200 h 2362200"/>
                <a:gd name="connsiteX3" fmla="*/ 58126 w 5450252"/>
                <a:gd name="connsiteY3" fmla="*/ 2362200 h 2362200"/>
                <a:gd name="connsiteX0" fmla="*/ 0 w 5392126"/>
                <a:gd name="connsiteY0" fmla="*/ 2362200 h 2362200"/>
                <a:gd name="connsiteX1" fmla="*/ 2667000 w 5392126"/>
                <a:gd name="connsiteY1" fmla="*/ 0 h 2362200"/>
                <a:gd name="connsiteX2" fmla="*/ 5334000 w 5392126"/>
                <a:gd name="connsiteY2" fmla="*/ 2362200 h 2362200"/>
                <a:gd name="connsiteX3" fmla="*/ 0 w 5392126"/>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 name="connsiteX0" fmla="*/ 0 w 5334000"/>
                <a:gd name="connsiteY0" fmla="*/ 2362200 h 2362200"/>
                <a:gd name="connsiteX1" fmla="*/ 2667000 w 5334000"/>
                <a:gd name="connsiteY1" fmla="*/ 0 h 2362200"/>
                <a:gd name="connsiteX2" fmla="*/ 5334000 w 5334000"/>
                <a:gd name="connsiteY2" fmla="*/ 2362200 h 2362200"/>
                <a:gd name="connsiteX3" fmla="*/ 0 w 5334000"/>
                <a:gd name="connsiteY3" fmla="*/ 2362200 h 2362200"/>
              </a:gdLst>
              <a:ahLst/>
              <a:cxnLst>
                <a:cxn ang="0">
                  <a:pos x="connsiteX0" y="connsiteY0"/>
                </a:cxn>
                <a:cxn ang="0">
                  <a:pos x="connsiteX1" y="connsiteY1"/>
                </a:cxn>
                <a:cxn ang="0">
                  <a:pos x="connsiteX2" y="connsiteY2"/>
                </a:cxn>
                <a:cxn ang="0">
                  <a:pos x="connsiteX3" y="connsiteY3"/>
                </a:cxn>
              </a:cxnLst>
              <a:rect l="l" t="t" r="r" b="b"/>
              <a:pathLst>
                <a:path w="5334000" h="2362200">
                  <a:moveTo>
                    <a:pt x="0" y="2362200"/>
                  </a:moveTo>
                  <a:cubicBezTo>
                    <a:pt x="1730375" y="1730375"/>
                    <a:pt x="1778000" y="0"/>
                    <a:pt x="2667000" y="0"/>
                  </a:cubicBezTo>
                  <a:cubicBezTo>
                    <a:pt x="3556000" y="0"/>
                    <a:pt x="3968750" y="1778000"/>
                    <a:pt x="5334000" y="2362200"/>
                  </a:cubicBezTo>
                  <a:lnTo>
                    <a:pt x="0" y="2362200"/>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grpSp>
      <p:sp>
        <p:nvSpPr>
          <p:cNvPr id="22" name="Content Placeholder 2"/>
          <p:cNvSpPr txBox="1">
            <a:spLocks/>
          </p:cNvSpPr>
          <p:nvPr/>
        </p:nvSpPr>
        <p:spPr>
          <a:xfrm>
            <a:off x="1983952" y="4627541"/>
            <a:ext cx="5876924" cy="2928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1000"/>
              </a:spcBef>
              <a:defRPr b="1">
                <a:solidFill>
                  <a:srgbClr val="0098D4"/>
                </a:solidFill>
                <a:latin typeface="Arial"/>
                <a:ea typeface="Arial"/>
                <a:cs typeface="Arial"/>
                <a:sym typeface="Arial"/>
              </a:defRPr>
            </a:lvl1pPr>
            <a:lvl2pPr>
              <a:spcBef>
                <a:spcPts val="1000"/>
              </a:spcBef>
              <a:defRPr b="1">
                <a:solidFill>
                  <a:srgbClr val="0098D4"/>
                </a:solidFill>
                <a:latin typeface="Arial"/>
                <a:ea typeface="Arial"/>
                <a:cs typeface="Arial"/>
                <a:sym typeface="Arial"/>
              </a:defRPr>
            </a:lvl2pPr>
            <a:lvl3pPr>
              <a:spcBef>
                <a:spcPts val="1000"/>
              </a:spcBef>
              <a:defRPr b="1">
                <a:solidFill>
                  <a:srgbClr val="0098D4"/>
                </a:solidFill>
                <a:latin typeface="Arial"/>
                <a:ea typeface="Arial"/>
                <a:cs typeface="Arial"/>
                <a:sym typeface="Arial"/>
              </a:defRPr>
            </a:lvl3pPr>
            <a:lvl4pPr marL="392113" indent="-209550">
              <a:spcBef>
                <a:spcPts val="1000"/>
              </a:spcBef>
              <a:buSzPct val="80000"/>
              <a:buChar char="●"/>
              <a:defRPr b="1">
                <a:solidFill>
                  <a:srgbClr val="0098D4"/>
                </a:solidFill>
                <a:latin typeface="Arial"/>
                <a:ea typeface="Arial"/>
                <a:cs typeface="Arial"/>
                <a:sym typeface="Arial"/>
              </a:defRPr>
            </a:lvl4pPr>
            <a:lvl5pPr marL="1249362" indent="-261937">
              <a:spcBef>
                <a:spcPts val="1000"/>
              </a:spcBef>
              <a:buSzPct val="100000"/>
              <a:buChar char="&gt;"/>
              <a:defRPr b="1">
                <a:solidFill>
                  <a:srgbClr val="0098D4"/>
                </a:solidFill>
                <a:latin typeface="Arial"/>
                <a:ea typeface="Arial"/>
                <a:cs typeface="Arial"/>
                <a:sym typeface="Arial"/>
              </a:defRPr>
            </a:lvl5pPr>
            <a:lvl6pPr marL="2491739" indent="-205739">
              <a:spcBef>
                <a:spcPts val="1000"/>
              </a:spcBef>
              <a:buSzPct val="100000"/>
              <a:buChar char="•"/>
              <a:defRPr b="1">
                <a:solidFill>
                  <a:srgbClr val="0098D4"/>
                </a:solidFill>
                <a:latin typeface="Arial"/>
                <a:ea typeface="Arial"/>
                <a:cs typeface="Arial"/>
                <a:sym typeface="Arial"/>
              </a:defRPr>
            </a:lvl6pPr>
            <a:lvl7pPr marL="2948939" indent="-205739">
              <a:spcBef>
                <a:spcPts val="1000"/>
              </a:spcBef>
              <a:buSzPct val="100000"/>
              <a:buChar char="•"/>
              <a:defRPr b="1">
                <a:solidFill>
                  <a:srgbClr val="0098D4"/>
                </a:solidFill>
                <a:latin typeface="Arial"/>
                <a:ea typeface="Arial"/>
                <a:cs typeface="Arial"/>
                <a:sym typeface="Arial"/>
              </a:defRPr>
            </a:lvl7pPr>
            <a:lvl8pPr marL="3406140" indent="-205740">
              <a:spcBef>
                <a:spcPts val="1000"/>
              </a:spcBef>
              <a:buSzPct val="100000"/>
              <a:buChar char="•"/>
              <a:defRPr b="1">
                <a:solidFill>
                  <a:srgbClr val="0098D4"/>
                </a:solidFill>
                <a:latin typeface="Arial"/>
                <a:ea typeface="Arial"/>
                <a:cs typeface="Arial"/>
                <a:sym typeface="Arial"/>
              </a:defRPr>
            </a:lvl8pPr>
            <a:lvl9pPr marL="3863340" indent="-205740">
              <a:spcBef>
                <a:spcPts val="1000"/>
              </a:spcBef>
              <a:buSzPct val="100000"/>
              <a:buChar char="•"/>
              <a:defRPr b="1">
                <a:solidFill>
                  <a:srgbClr val="0098D4"/>
                </a:solidFill>
                <a:latin typeface="Arial"/>
                <a:ea typeface="Arial"/>
                <a:cs typeface="Arial"/>
                <a:sym typeface="Arial"/>
              </a:defRPr>
            </a:lvl9pPr>
          </a:lstStyle>
          <a:p>
            <a:pPr>
              <a:defRPr/>
            </a:pPr>
            <a:r>
              <a:rPr lang="en-US" sz="1350" dirty="0"/>
              <a:t>In general we cannot apply Gaussian Shell-model to synchrotron</a:t>
            </a:r>
            <a:endParaRPr lang="en-GB" sz="1350" dirty="0"/>
          </a:p>
        </p:txBody>
      </p:sp>
      <p:sp>
        <p:nvSpPr>
          <p:cNvPr id="24" name="TextBox 23"/>
          <p:cNvSpPr txBox="1"/>
          <p:nvPr/>
        </p:nvSpPr>
        <p:spPr>
          <a:xfrm>
            <a:off x="5868592" y="3042047"/>
            <a:ext cx="497681"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lIns="34289" tIns="34289" rIns="34289" bIns="34289" spcCol="38100">
            <a:spAutoFit/>
          </a:bodyPr>
          <a:lstStyle/>
          <a:p>
            <a:pPr latinLnBrk="1" hangingPunct="0">
              <a:defRPr/>
            </a:pPr>
            <a:r>
              <a:rPr lang="en-US" sz="1350" dirty="0">
                <a:solidFill>
                  <a:srgbClr val="3366FF"/>
                </a:solidFill>
                <a:latin typeface="Symbol" panose="05050102010706020507" pitchFamily="18" charset="2"/>
              </a:rPr>
              <a:t>b</a:t>
            </a:r>
            <a:r>
              <a:rPr lang="en-US" sz="1350" dirty="0">
                <a:solidFill>
                  <a:srgbClr val="3366FF"/>
                </a:solidFill>
              </a:rPr>
              <a:t>&lt;&lt;</a:t>
            </a:r>
            <a:endParaRPr lang="en-GB" sz="1350" dirty="0">
              <a:solidFill>
                <a:srgbClr val="3366FF"/>
              </a:solidFill>
            </a:endParaRPr>
          </a:p>
        </p:txBody>
      </p:sp>
      <p:grpSp>
        <p:nvGrpSpPr>
          <p:cNvPr id="15370" name="Group 2"/>
          <p:cNvGrpSpPr>
            <a:grpSpLocks/>
          </p:cNvGrpSpPr>
          <p:nvPr/>
        </p:nvGrpSpPr>
        <p:grpSpPr bwMode="auto">
          <a:xfrm>
            <a:off x="7144941" y="1292633"/>
            <a:ext cx="742950" cy="673089"/>
            <a:chOff x="8002955" y="1722894"/>
            <a:chExt cx="990600" cy="898256"/>
          </a:xfrm>
        </p:grpSpPr>
        <p:pic>
          <p:nvPicPr>
            <p:cNvPr id="15381"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55" y="1782950"/>
              <a:ext cx="99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8612555" y="2209104"/>
              <a:ext cx="381000" cy="369660"/>
            </a:xfrm>
            <a:prstGeom prst="rect">
              <a:avLst/>
            </a:prstGeom>
            <a:solidFill>
              <a:schemeClr val="accent1">
                <a:lumMod val="40000"/>
                <a:lumOff val="60000"/>
                <a:alpha val="52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sp>
          <p:nvSpPr>
            <p:cNvPr id="25" name="Rectangle 24"/>
            <p:cNvSpPr/>
            <p:nvPr/>
          </p:nvSpPr>
          <p:spPr>
            <a:xfrm>
              <a:off x="8612555" y="1722894"/>
              <a:ext cx="381000" cy="369660"/>
            </a:xfrm>
            <a:prstGeom prst="rect">
              <a:avLst/>
            </a:prstGeom>
            <a:solidFill>
              <a:srgbClr val="FF0000">
                <a:alpha val="52000"/>
              </a:srgb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lIns="34289" tIns="34289" rIns="34289" bIns="34289" spcCol="38100" anchor="ctr">
              <a:spAutoFit/>
            </a:bodyPr>
            <a:lstStyle/>
            <a:p>
              <a:pPr latinLnBrk="1" hangingPunct="0">
                <a:defRPr/>
              </a:pPr>
              <a:endParaRPr lang="en-GB" sz="1350"/>
            </a:p>
          </p:txBody>
        </p:sp>
      </p:grpSp>
      <p:pic>
        <p:nvPicPr>
          <p:cNvPr id="15371"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788" y="923925"/>
            <a:ext cx="2657475" cy="51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2"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29101" y="467916"/>
            <a:ext cx="3021806"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373"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71925" y="1014412"/>
            <a:ext cx="1181100" cy="271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27"/>
          <p:cNvSpPr txBox="1"/>
          <p:nvPr/>
        </p:nvSpPr>
        <p:spPr>
          <a:xfrm>
            <a:off x="1314450" y="598885"/>
            <a:ext cx="2971800" cy="300082"/>
          </a:xfrm>
          <a:prstGeom prst="rect">
            <a:avLst/>
          </a:prstGeom>
          <a:solidFill>
            <a:schemeClr val="tx2">
              <a:lumMod val="60000"/>
              <a:lumOff val="40000"/>
              <a:alpha val="25000"/>
            </a:schemeClr>
          </a:solidFill>
        </p:spPr>
        <p:txBody>
          <a:bodyPr>
            <a:spAutoFit/>
          </a:bodyPr>
          <a:lstStyle/>
          <a:p>
            <a:pPr algn="ctr">
              <a:defRPr/>
            </a:pPr>
            <a:r>
              <a:rPr lang="en-US" sz="1350" b="1" dirty="0">
                <a:solidFill>
                  <a:sysClr val="windowText" lastClr="000000"/>
                </a:solidFill>
              </a:rPr>
              <a:t>Eigenvalues</a:t>
            </a:r>
          </a:p>
        </p:txBody>
      </p:sp>
      <p:grpSp>
        <p:nvGrpSpPr>
          <p:cNvPr id="15375" name="Group 7"/>
          <p:cNvGrpSpPr>
            <a:grpSpLocks/>
          </p:cNvGrpSpPr>
          <p:nvPr/>
        </p:nvGrpSpPr>
        <p:grpSpPr bwMode="auto">
          <a:xfrm>
            <a:off x="1196579" y="1762126"/>
            <a:ext cx="1674019" cy="803672"/>
            <a:chOff x="71518" y="2349657"/>
            <a:chExt cx="2231672" cy="1071487"/>
          </a:xfrm>
        </p:grpSpPr>
        <p:pic>
          <p:nvPicPr>
            <p:cNvPr id="15379" name="Picture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518" y="2534322"/>
              <a:ext cx="2231672" cy="8868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274686" y="2349657"/>
              <a:ext cx="1913038" cy="3693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Mode occupation:</a:t>
              </a:r>
            </a:p>
          </p:txBody>
        </p:sp>
      </p:grpSp>
      <p:grpSp>
        <p:nvGrpSpPr>
          <p:cNvPr id="15376" name="Group 4"/>
          <p:cNvGrpSpPr>
            <a:grpSpLocks/>
          </p:cNvGrpSpPr>
          <p:nvPr/>
        </p:nvGrpSpPr>
        <p:grpSpPr bwMode="auto">
          <a:xfrm>
            <a:off x="1348979" y="2631281"/>
            <a:ext cx="1444624" cy="785813"/>
            <a:chOff x="275246" y="3508308"/>
            <a:chExt cx="1926096" cy="1047837"/>
          </a:xfrm>
        </p:grpSpPr>
        <p:pic>
          <p:nvPicPr>
            <p:cNvPr id="15377" name="Picture 2" descr="https://latex.codecogs.com/gif.latex?%5CLARGE%20CF%3D%20%5Cfrac%7B%5Clambda_0%20%7D%7B%5Csum%20%5Clambda_n%7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246" y="3860820"/>
              <a:ext cx="15335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TextBox 28"/>
            <p:cNvSpPr txBox="1"/>
            <p:nvPr/>
          </p:nvSpPr>
          <p:spPr>
            <a:xfrm>
              <a:off x="275246" y="3508308"/>
              <a:ext cx="1926096" cy="3693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34289" tIns="34289" rIns="34289" bIns="34289" spcCol="38100">
              <a:spAutoFit/>
            </a:bodyPr>
            <a:lstStyle/>
            <a:p>
              <a:pPr latinLnBrk="1" hangingPunct="0">
                <a:defRPr/>
              </a:pPr>
              <a:r>
                <a:rPr lang="en-US" sz="1350" dirty="0"/>
                <a:t>Coherent fraction:</a:t>
              </a:r>
            </a:p>
          </p:txBody>
        </p:sp>
      </p:grpSp>
      <p:sp>
        <p:nvSpPr>
          <p:cNvPr id="3" name="Slide Number Placeholder 2">
            <a:extLst>
              <a:ext uri="{FF2B5EF4-FFF2-40B4-BE49-F238E27FC236}">
                <a16:creationId xmlns:a16="http://schemas.microsoft.com/office/drawing/2014/main" id="{E6D9E20D-4A4C-48C5-B2C3-99B1719B64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212279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0DD1277-5E4C-4F0D-8C50-AC9EBCC967A9}"/>
              </a:ext>
            </a:extLst>
          </p:cNvPr>
          <p:cNvPicPr>
            <a:picLocks noChangeAspect="1"/>
          </p:cNvPicPr>
          <p:nvPr/>
        </p:nvPicPr>
        <p:blipFill>
          <a:blip r:embed="rId2"/>
          <a:stretch>
            <a:fillRect/>
          </a:stretch>
        </p:blipFill>
        <p:spPr>
          <a:xfrm>
            <a:off x="1213299" y="2525825"/>
            <a:ext cx="1981372" cy="2149026"/>
          </a:xfrm>
          <a:prstGeom prst="rect">
            <a:avLst/>
          </a:prstGeom>
        </p:spPr>
      </p:pic>
      <p:sp>
        <p:nvSpPr>
          <p:cNvPr id="10" name="Oval 9"/>
          <p:cNvSpPr/>
          <p:nvPr/>
        </p:nvSpPr>
        <p:spPr>
          <a:xfrm>
            <a:off x="2065867" y="3286013"/>
            <a:ext cx="1248833" cy="628650"/>
          </a:xfrm>
          <a:prstGeom prst="ellipse">
            <a:avLst/>
          </a:prstGeom>
          <a:noFill/>
          <a:ln w="41275">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12" name="Title 11">
            <a:extLst>
              <a:ext uri="{FF2B5EF4-FFF2-40B4-BE49-F238E27FC236}">
                <a16:creationId xmlns:a16="http://schemas.microsoft.com/office/drawing/2014/main" id="{0CAC81AC-AB4D-4371-A039-D0B1FC97A0E2}"/>
              </a:ext>
            </a:extLst>
          </p:cNvPr>
          <p:cNvSpPr>
            <a:spLocks noGrp="1"/>
          </p:cNvSpPr>
          <p:nvPr>
            <p:ph type="title"/>
          </p:nvPr>
        </p:nvSpPr>
        <p:spPr>
          <a:xfrm>
            <a:off x="67175" y="55741"/>
            <a:ext cx="8954100" cy="553968"/>
          </a:xfrm>
        </p:spPr>
        <p:txBody>
          <a:bodyPr/>
          <a:lstStyle/>
          <a:p>
            <a:pPr>
              <a:buNone/>
            </a:pPr>
            <a:r>
              <a:rPr lang="en-US" sz="2400" dirty="0"/>
              <a:t>WOFRY</a:t>
            </a:r>
            <a:endParaRPr lang="en-GB" sz="2400" dirty="0"/>
          </a:p>
        </p:txBody>
      </p:sp>
      <p:sp>
        <p:nvSpPr>
          <p:cNvPr id="13" name="TextBox 12">
            <a:extLst>
              <a:ext uri="{FF2B5EF4-FFF2-40B4-BE49-F238E27FC236}">
                <a16:creationId xmlns:a16="http://schemas.microsoft.com/office/drawing/2014/main" id="{71832FA3-CE00-4A36-9F84-B1BD8C594B96}"/>
              </a:ext>
            </a:extLst>
          </p:cNvPr>
          <p:cNvSpPr txBox="1"/>
          <p:nvPr/>
        </p:nvSpPr>
        <p:spPr>
          <a:xfrm>
            <a:off x="1846210" y="146665"/>
            <a:ext cx="5396029" cy="307777"/>
          </a:xfrm>
          <a:prstGeom prst="rect">
            <a:avLst/>
          </a:prstGeom>
          <a:noFill/>
        </p:spPr>
        <p:txBody>
          <a:bodyPr wrap="none" rtlCol="0">
            <a:spAutoFit/>
          </a:bodyPr>
          <a:lstStyle/>
          <a:p>
            <a:r>
              <a:rPr lang="en-US" dirty="0"/>
              <a:t>Sources                                Optical elements                        Tools</a:t>
            </a:r>
            <a:endParaRPr lang="en-GB" dirty="0"/>
          </a:p>
        </p:txBody>
      </p:sp>
      <p:pic>
        <p:nvPicPr>
          <p:cNvPr id="2" name="Picture 1">
            <a:extLst>
              <a:ext uri="{FF2B5EF4-FFF2-40B4-BE49-F238E27FC236}">
                <a16:creationId xmlns:a16="http://schemas.microsoft.com/office/drawing/2014/main" id="{B3AF13F7-498E-4ED5-999D-06CC7D42FC94}"/>
              </a:ext>
            </a:extLst>
          </p:cNvPr>
          <p:cNvPicPr>
            <a:picLocks noChangeAspect="1"/>
          </p:cNvPicPr>
          <p:nvPr/>
        </p:nvPicPr>
        <p:blipFill>
          <a:blip r:embed="rId3"/>
          <a:stretch>
            <a:fillRect/>
          </a:stretch>
        </p:blipFill>
        <p:spPr>
          <a:xfrm>
            <a:off x="1333328" y="415871"/>
            <a:ext cx="1981372" cy="1562235"/>
          </a:xfrm>
          <a:prstGeom prst="rect">
            <a:avLst/>
          </a:prstGeom>
        </p:spPr>
      </p:pic>
      <p:pic>
        <p:nvPicPr>
          <p:cNvPr id="7" name="Picture 6">
            <a:extLst>
              <a:ext uri="{FF2B5EF4-FFF2-40B4-BE49-F238E27FC236}">
                <a16:creationId xmlns:a16="http://schemas.microsoft.com/office/drawing/2014/main" id="{49CFAD32-E453-44E5-93B0-6B593F433719}"/>
              </a:ext>
            </a:extLst>
          </p:cNvPr>
          <p:cNvPicPr>
            <a:picLocks noChangeAspect="1"/>
          </p:cNvPicPr>
          <p:nvPr/>
        </p:nvPicPr>
        <p:blipFill>
          <a:blip r:embed="rId4"/>
          <a:stretch>
            <a:fillRect/>
          </a:stretch>
        </p:blipFill>
        <p:spPr>
          <a:xfrm>
            <a:off x="3739873" y="454442"/>
            <a:ext cx="1958510" cy="3292125"/>
          </a:xfrm>
          <a:prstGeom prst="rect">
            <a:avLst/>
          </a:prstGeom>
        </p:spPr>
      </p:pic>
      <p:pic>
        <p:nvPicPr>
          <p:cNvPr id="11" name="Picture 10">
            <a:extLst>
              <a:ext uri="{FF2B5EF4-FFF2-40B4-BE49-F238E27FC236}">
                <a16:creationId xmlns:a16="http://schemas.microsoft.com/office/drawing/2014/main" id="{BFCD7C39-DB6B-4137-A548-27812EE08924}"/>
              </a:ext>
            </a:extLst>
          </p:cNvPr>
          <p:cNvPicPr>
            <a:picLocks noChangeAspect="1"/>
          </p:cNvPicPr>
          <p:nvPr/>
        </p:nvPicPr>
        <p:blipFill>
          <a:blip r:embed="rId5"/>
          <a:stretch>
            <a:fillRect/>
          </a:stretch>
        </p:blipFill>
        <p:spPr>
          <a:xfrm>
            <a:off x="6243913" y="454442"/>
            <a:ext cx="1958510" cy="2149026"/>
          </a:xfrm>
          <a:prstGeom prst="rect">
            <a:avLst/>
          </a:prstGeom>
        </p:spPr>
      </p:pic>
      <p:pic>
        <p:nvPicPr>
          <p:cNvPr id="15" name="Picture 14">
            <a:extLst>
              <a:ext uri="{FF2B5EF4-FFF2-40B4-BE49-F238E27FC236}">
                <a16:creationId xmlns:a16="http://schemas.microsoft.com/office/drawing/2014/main" id="{3AB2441A-0A8A-4FF3-9455-3B2C5174E98F}"/>
              </a:ext>
            </a:extLst>
          </p:cNvPr>
          <p:cNvPicPr>
            <a:picLocks noChangeAspect="1"/>
          </p:cNvPicPr>
          <p:nvPr/>
        </p:nvPicPr>
        <p:blipFill>
          <a:blip r:embed="rId6"/>
          <a:stretch>
            <a:fillRect/>
          </a:stretch>
        </p:blipFill>
        <p:spPr>
          <a:xfrm>
            <a:off x="6243585" y="3149685"/>
            <a:ext cx="1950889" cy="1539373"/>
          </a:xfrm>
          <a:prstGeom prst="rect">
            <a:avLst/>
          </a:prstGeom>
        </p:spPr>
      </p:pic>
      <p:sp>
        <p:nvSpPr>
          <p:cNvPr id="3" name="Slide Number Placeholder 2">
            <a:extLst>
              <a:ext uri="{FF2B5EF4-FFF2-40B4-BE49-F238E27FC236}">
                <a16:creationId xmlns:a16="http://schemas.microsoft.com/office/drawing/2014/main" id="{4A408853-D660-496E-BF8C-09B896CD95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598030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t>Coherence – Longitudinal and transversal</a:t>
            </a:r>
            <a:endParaRPr lang="en-GB" sz="2160" dirty="0"/>
          </a:p>
        </p:txBody>
      </p:sp>
      <p:sp>
        <p:nvSpPr>
          <p:cNvPr id="30" name="Rectangle 29">
            <a:extLst>
              <a:ext uri="{FF2B5EF4-FFF2-40B4-BE49-F238E27FC236}">
                <a16:creationId xmlns:a16="http://schemas.microsoft.com/office/drawing/2014/main" id="{842CE804-E645-4A7D-BF0D-59B413A6B2F0}"/>
              </a:ext>
            </a:extLst>
          </p:cNvPr>
          <p:cNvSpPr/>
          <p:nvPr/>
        </p:nvSpPr>
        <p:spPr>
          <a:xfrm>
            <a:off x="2686050" y="2286000"/>
            <a:ext cx="2171700"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3">
            <a:extLst>
              <a:ext uri="{FF2B5EF4-FFF2-40B4-BE49-F238E27FC236}">
                <a16:creationId xmlns:a16="http://schemas.microsoft.com/office/drawing/2014/main" id="{54B2F0D2-6BA5-4DDC-8A4F-D592CB127AC9}"/>
              </a:ext>
            </a:extLst>
          </p:cNvPr>
          <p:cNvPicPr>
            <a:picLocks noChangeAspect="1" noChangeArrowheads="1"/>
          </p:cNvPicPr>
          <p:nvPr/>
        </p:nvPicPr>
        <p:blipFill>
          <a:blip r:embed="rId2" cstate="print"/>
          <a:srcRect/>
          <a:stretch>
            <a:fillRect/>
          </a:stretch>
        </p:blipFill>
        <p:spPr bwMode="auto">
          <a:xfrm>
            <a:off x="5630383" y="931134"/>
            <a:ext cx="2057400" cy="1873461"/>
          </a:xfrm>
          <a:prstGeom prst="rect">
            <a:avLst/>
          </a:prstGeom>
          <a:noFill/>
          <a:ln w="9525">
            <a:noFill/>
            <a:miter lim="800000"/>
            <a:headEnd/>
            <a:tailEnd/>
          </a:ln>
        </p:spPr>
      </p:pic>
      <p:sp>
        <p:nvSpPr>
          <p:cNvPr id="9" name="TextBox 8">
            <a:extLst>
              <a:ext uri="{FF2B5EF4-FFF2-40B4-BE49-F238E27FC236}">
                <a16:creationId xmlns:a16="http://schemas.microsoft.com/office/drawing/2014/main" id="{9B67AFB9-6C90-4626-817C-6FA8648D1B91}"/>
              </a:ext>
            </a:extLst>
          </p:cNvPr>
          <p:cNvSpPr txBox="1"/>
          <p:nvPr/>
        </p:nvSpPr>
        <p:spPr>
          <a:xfrm>
            <a:off x="1007605" y="821956"/>
            <a:ext cx="4342082" cy="2806922"/>
          </a:xfrm>
          <a:prstGeom prst="rect">
            <a:avLst/>
          </a:prstGeom>
          <a:noFill/>
        </p:spPr>
        <p:txBody>
          <a:bodyPr wrap="square" rtlCol="0">
            <a:spAutoFit/>
          </a:bodyPr>
          <a:lstStyle/>
          <a:p>
            <a:endParaRPr lang="en-US" sz="1260" dirty="0">
              <a:solidFill>
                <a:srgbClr val="002692"/>
              </a:solidFill>
            </a:endParaRPr>
          </a:p>
          <a:p>
            <a:r>
              <a:rPr lang="en-US" sz="1260" dirty="0">
                <a:solidFill>
                  <a:srgbClr val="002692"/>
                </a:solidFill>
              </a:rPr>
              <a:t>Longitudinal or Temporal Coherence: depends on the monochromaticity of the source (describes the correlation or predictable relationship between waves observed at different moments in time) </a:t>
            </a:r>
          </a:p>
          <a:p>
            <a:endParaRPr lang="en-US" sz="1260" dirty="0">
              <a:solidFill>
                <a:srgbClr val="002692"/>
              </a:solidFill>
            </a:endParaRPr>
          </a:p>
          <a:p>
            <a:endParaRPr lang="en-US" sz="1260" dirty="0">
              <a:solidFill>
                <a:srgbClr val="002692"/>
              </a:solidFill>
            </a:endParaRPr>
          </a:p>
          <a:p>
            <a:endParaRPr lang="en-US" sz="1260" dirty="0">
              <a:solidFill>
                <a:srgbClr val="002692"/>
              </a:solidFill>
            </a:endParaRPr>
          </a:p>
          <a:p>
            <a:r>
              <a:rPr lang="en-US" sz="1260" dirty="0">
                <a:solidFill>
                  <a:srgbClr val="002692"/>
                </a:solidFill>
              </a:rPr>
              <a:t>Transversal Coherence: Depends on the source geometry (correlation between waves at different points in space)</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grpSp>
        <p:nvGrpSpPr>
          <p:cNvPr id="4" name="Group 3">
            <a:extLst>
              <a:ext uri="{FF2B5EF4-FFF2-40B4-BE49-F238E27FC236}">
                <a16:creationId xmlns:a16="http://schemas.microsoft.com/office/drawing/2014/main" id="{3EB57A7E-995B-45DC-9E17-083EB0F85C7B}"/>
              </a:ext>
            </a:extLst>
          </p:cNvPr>
          <p:cNvGrpSpPr/>
          <p:nvPr/>
        </p:nvGrpSpPr>
        <p:grpSpPr>
          <a:xfrm>
            <a:off x="5349686" y="3037280"/>
            <a:ext cx="2627833" cy="1371600"/>
            <a:chOff x="4211960" y="1034676"/>
            <a:chExt cx="2919814" cy="1524000"/>
          </a:xfrm>
        </p:grpSpPr>
        <p:pic>
          <p:nvPicPr>
            <p:cNvPr id="10" name="Picture 5">
              <a:extLst>
                <a:ext uri="{FF2B5EF4-FFF2-40B4-BE49-F238E27FC236}">
                  <a16:creationId xmlns:a16="http://schemas.microsoft.com/office/drawing/2014/main" id="{7EFBDC0E-B8C8-4817-8D26-8FB22D9034E1}"/>
                </a:ext>
              </a:extLst>
            </p:cNvPr>
            <p:cNvPicPr>
              <a:picLocks noChangeAspect="1" noChangeArrowheads="1"/>
            </p:cNvPicPr>
            <p:nvPr/>
          </p:nvPicPr>
          <p:blipFill>
            <a:blip r:embed="rId3" cstate="print"/>
            <a:srcRect/>
            <a:stretch>
              <a:fillRect/>
            </a:stretch>
          </p:blipFill>
          <p:spPr bwMode="auto">
            <a:xfrm>
              <a:off x="4211960" y="1034676"/>
              <a:ext cx="2919814" cy="1524000"/>
            </a:xfrm>
            <a:prstGeom prst="rect">
              <a:avLst/>
            </a:prstGeom>
            <a:noFill/>
            <a:ln w="9525">
              <a:noFill/>
              <a:miter lim="800000"/>
              <a:headEnd/>
              <a:tailEnd/>
            </a:ln>
          </p:spPr>
        </p:pic>
        <p:sp>
          <p:nvSpPr>
            <p:cNvPr id="3" name="Oval 2">
              <a:extLst>
                <a:ext uri="{FF2B5EF4-FFF2-40B4-BE49-F238E27FC236}">
                  <a16:creationId xmlns:a16="http://schemas.microsoft.com/office/drawing/2014/main" id="{395AD430-F4D3-4B1E-BC40-D1CDAD61264E}"/>
                </a:ext>
              </a:extLst>
            </p:cNvPr>
            <p:cNvSpPr/>
            <p:nvPr/>
          </p:nvSpPr>
          <p:spPr>
            <a:xfrm>
              <a:off x="4536625" y="1504643"/>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1" name="Oval 10">
              <a:extLst>
                <a:ext uri="{FF2B5EF4-FFF2-40B4-BE49-F238E27FC236}">
                  <a16:creationId xmlns:a16="http://schemas.microsoft.com/office/drawing/2014/main" id="{88B6E1CF-38F7-4349-A761-1CDCE7EFB73E}"/>
                </a:ext>
              </a:extLst>
            </p:cNvPr>
            <p:cNvSpPr/>
            <p:nvPr/>
          </p:nvSpPr>
          <p:spPr>
            <a:xfrm>
              <a:off x="4523845" y="2169224"/>
              <a:ext cx="216024" cy="2351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grpSp>
      <p:sp>
        <p:nvSpPr>
          <p:cNvPr id="12" name="TextBox 8">
            <a:extLst>
              <a:ext uri="{FF2B5EF4-FFF2-40B4-BE49-F238E27FC236}">
                <a16:creationId xmlns:a16="http://schemas.microsoft.com/office/drawing/2014/main" id="{B14B2495-2396-4264-BA4D-14F93AE0FDB9}"/>
              </a:ext>
            </a:extLst>
          </p:cNvPr>
          <p:cNvSpPr txBox="1"/>
          <p:nvPr/>
        </p:nvSpPr>
        <p:spPr>
          <a:xfrm>
            <a:off x="748375" y="596432"/>
            <a:ext cx="7475220" cy="369332"/>
          </a:xfrm>
          <a:prstGeom prst="rect">
            <a:avLst/>
          </a:prstGeom>
          <a:noFill/>
        </p:spPr>
        <p:txBody>
          <a:bodyPr wrap="square" rtlCol="0">
            <a:spAutoFit/>
          </a:bodyPr>
          <a:lstStyle/>
          <a:p>
            <a:pPr>
              <a:buFont typeface="Arial" pitchFamily="34" charset="0"/>
              <a:buChar char="•"/>
            </a:pPr>
            <a:r>
              <a:rPr lang="fr-FR" sz="1800" b="1" dirty="0" err="1">
                <a:solidFill>
                  <a:srgbClr val="FF0000"/>
                </a:solidFill>
              </a:rPr>
              <a:t>We</a:t>
            </a:r>
            <a:r>
              <a:rPr lang="fr-FR" sz="1800" b="1" dirty="0">
                <a:solidFill>
                  <a:srgbClr val="FF0000"/>
                </a:solidFill>
              </a:rPr>
              <a:t> </a:t>
            </a:r>
            <a:r>
              <a:rPr lang="fr-FR" sz="1800" b="1" dirty="0" err="1">
                <a:solidFill>
                  <a:srgbClr val="FF0000"/>
                </a:solidFill>
              </a:rPr>
              <a:t>need</a:t>
            </a:r>
            <a:r>
              <a:rPr lang="fr-FR" sz="1800" b="1" dirty="0">
                <a:solidFill>
                  <a:srgbClr val="FF0000"/>
                </a:solidFill>
              </a:rPr>
              <a:t> </a:t>
            </a:r>
            <a:r>
              <a:rPr lang="fr-FR" sz="1800" b="1" dirty="0" err="1">
                <a:solidFill>
                  <a:srgbClr val="FF0000"/>
                </a:solidFill>
              </a:rPr>
              <a:t>at</a:t>
            </a:r>
            <a:r>
              <a:rPr lang="fr-FR" sz="1800" b="1" dirty="0">
                <a:solidFill>
                  <a:srgbClr val="FF0000"/>
                </a:solidFill>
              </a:rPr>
              <a:t> least </a:t>
            </a:r>
            <a:r>
              <a:rPr lang="en-US" sz="1800" b="1" dirty="0">
                <a:solidFill>
                  <a:srgbClr val="FF0000"/>
                </a:solidFill>
              </a:rPr>
              <a:t> TWO waves for defining coherence parameters</a:t>
            </a:r>
          </a:p>
        </p:txBody>
      </p:sp>
      <p:sp>
        <p:nvSpPr>
          <p:cNvPr id="5" name="Slide Number Placeholder 4">
            <a:extLst>
              <a:ext uri="{FF2B5EF4-FFF2-40B4-BE49-F238E27FC236}">
                <a16:creationId xmlns:a16="http://schemas.microsoft.com/office/drawing/2014/main" id="{8D6A69BA-8214-4DE1-AEEE-06278C8F18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1559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Propagators</a:t>
            </a:r>
          </a:p>
        </p:txBody>
      </p:sp>
      <p:pic>
        <p:nvPicPr>
          <p:cNvPr id="3" name="Picture 2"/>
          <p:cNvPicPr>
            <a:picLocks noChangeAspect="1"/>
          </p:cNvPicPr>
          <p:nvPr/>
        </p:nvPicPr>
        <p:blipFill>
          <a:blip r:embed="rId2"/>
          <a:stretch>
            <a:fillRect/>
          </a:stretch>
        </p:blipFill>
        <p:spPr>
          <a:xfrm>
            <a:off x="2228850" y="2400300"/>
            <a:ext cx="3211499" cy="1854852"/>
          </a:xfrm>
          <a:prstGeom prst="rect">
            <a:avLst/>
          </a:prstGeom>
        </p:spPr>
      </p:pic>
      <p:pic>
        <p:nvPicPr>
          <p:cNvPr id="4" name="Picture 3"/>
          <p:cNvPicPr>
            <a:picLocks noChangeAspect="1"/>
          </p:cNvPicPr>
          <p:nvPr/>
        </p:nvPicPr>
        <p:blipFill>
          <a:blip r:embed="rId3"/>
          <a:stretch>
            <a:fillRect/>
          </a:stretch>
        </p:blipFill>
        <p:spPr>
          <a:xfrm>
            <a:off x="2228850" y="571500"/>
            <a:ext cx="3209925" cy="1703066"/>
          </a:xfrm>
          <a:prstGeom prst="rect">
            <a:avLst/>
          </a:prstGeom>
        </p:spPr>
      </p:pic>
      <p:sp>
        <p:nvSpPr>
          <p:cNvPr id="6" name="TextBox 5"/>
          <p:cNvSpPr txBox="1"/>
          <p:nvPr/>
        </p:nvSpPr>
        <p:spPr>
          <a:xfrm>
            <a:off x="1428751" y="1085850"/>
            <a:ext cx="659155" cy="600164"/>
          </a:xfrm>
          <a:prstGeom prst="rect">
            <a:avLst/>
          </a:prstGeom>
          <a:noFill/>
        </p:spPr>
        <p:txBody>
          <a:bodyPr wrap="none" rtlCol="0">
            <a:spAutoFit/>
          </a:bodyPr>
          <a:lstStyle/>
          <a:p>
            <a:r>
              <a:rPr lang="en-US" sz="3300" dirty="0">
                <a:solidFill>
                  <a:schemeClr val="tx2"/>
                </a:solidFill>
                <a:latin typeface="Calibri"/>
                <a:cs typeface="Calibri"/>
              </a:rPr>
              <a:t>1D</a:t>
            </a:r>
          </a:p>
        </p:txBody>
      </p:sp>
      <p:sp>
        <p:nvSpPr>
          <p:cNvPr id="8" name="TextBox 7"/>
          <p:cNvSpPr txBox="1"/>
          <p:nvPr/>
        </p:nvSpPr>
        <p:spPr>
          <a:xfrm>
            <a:off x="1428751" y="2971800"/>
            <a:ext cx="659155" cy="600164"/>
          </a:xfrm>
          <a:prstGeom prst="rect">
            <a:avLst/>
          </a:prstGeom>
          <a:noFill/>
        </p:spPr>
        <p:txBody>
          <a:bodyPr wrap="none" rtlCol="0">
            <a:spAutoFit/>
          </a:bodyPr>
          <a:lstStyle/>
          <a:p>
            <a:r>
              <a:rPr lang="en-US" sz="3300" dirty="0">
                <a:solidFill>
                  <a:schemeClr val="tx2"/>
                </a:solidFill>
                <a:latin typeface="Calibri"/>
                <a:cs typeface="Calibri"/>
              </a:rPr>
              <a:t>2D</a:t>
            </a:r>
          </a:p>
        </p:txBody>
      </p:sp>
      <p:sp>
        <p:nvSpPr>
          <p:cNvPr id="9" name="TextBox 8"/>
          <p:cNvSpPr txBox="1"/>
          <p:nvPr/>
        </p:nvSpPr>
        <p:spPr>
          <a:xfrm>
            <a:off x="5657850" y="431706"/>
            <a:ext cx="2175596" cy="1754326"/>
          </a:xfrm>
          <a:prstGeom prst="rect">
            <a:avLst/>
          </a:prstGeom>
          <a:noFill/>
        </p:spPr>
        <p:txBody>
          <a:bodyPr wrap="none" rtlCol="0">
            <a:spAutoFit/>
          </a:bodyPr>
          <a:lstStyle/>
          <a:p>
            <a:r>
              <a:rPr lang="en-US" sz="1800" dirty="0">
                <a:solidFill>
                  <a:schemeClr val="tx2"/>
                </a:solidFill>
                <a:latin typeface="Calibri"/>
                <a:cs typeface="Calibri"/>
              </a:rPr>
              <a:t>Fresnel</a:t>
            </a:r>
          </a:p>
          <a:p>
            <a:r>
              <a:rPr lang="en-US" sz="1800" dirty="0">
                <a:solidFill>
                  <a:schemeClr val="tx2"/>
                </a:solidFill>
                <a:latin typeface="Calibri"/>
                <a:cs typeface="Calibri"/>
              </a:rPr>
              <a:t>Fresnel (convolution)</a:t>
            </a:r>
          </a:p>
          <a:p>
            <a:r>
              <a:rPr lang="en-US" sz="1800" dirty="0" err="1">
                <a:solidFill>
                  <a:schemeClr val="tx2"/>
                </a:solidFill>
                <a:latin typeface="Calibri"/>
                <a:cs typeface="Calibri"/>
              </a:rPr>
              <a:t>Fraunhoffer</a:t>
            </a:r>
            <a:endParaRPr lang="en-US" sz="1800" dirty="0">
              <a:solidFill>
                <a:schemeClr val="tx2"/>
              </a:solidFill>
              <a:latin typeface="Calibri"/>
              <a:cs typeface="Calibri"/>
            </a:endParaRPr>
          </a:p>
          <a:p>
            <a:r>
              <a:rPr lang="en-US" sz="1800" b="1" dirty="0">
                <a:solidFill>
                  <a:srgbClr val="0000FF"/>
                </a:solidFill>
                <a:latin typeface="Calibri"/>
                <a:cs typeface="Calibri"/>
              </a:rPr>
              <a:t>Integral </a:t>
            </a:r>
          </a:p>
          <a:p>
            <a:r>
              <a:rPr lang="en-US" sz="1800" b="1" dirty="0">
                <a:solidFill>
                  <a:srgbClr val="FF0000"/>
                </a:solidFill>
                <a:latin typeface="Calibri"/>
                <a:cs typeface="Calibri"/>
              </a:rPr>
              <a:t>Fresnel Zoom</a:t>
            </a:r>
          </a:p>
          <a:p>
            <a:r>
              <a:rPr lang="en-US" sz="1800" dirty="0">
                <a:solidFill>
                  <a:schemeClr val="tx2"/>
                </a:solidFill>
                <a:latin typeface="Calibri"/>
                <a:cs typeface="Calibri"/>
              </a:rPr>
              <a:t>Fresnel Zoom Scaled</a:t>
            </a:r>
          </a:p>
        </p:txBody>
      </p:sp>
      <p:sp>
        <p:nvSpPr>
          <p:cNvPr id="7" name="Slide Number Placeholder 6">
            <a:extLst>
              <a:ext uri="{FF2B5EF4-FFF2-40B4-BE49-F238E27FC236}">
                <a16:creationId xmlns:a16="http://schemas.microsoft.com/office/drawing/2014/main" id="{DF43E704-F1D6-4926-A919-C42EBFC86C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10" name="TextBox 9">
            <a:extLst>
              <a:ext uri="{FF2B5EF4-FFF2-40B4-BE49-F238E27FC236}">
                <a16:creationId xmlns:a16="http://schemas.microsoft.com/office/drawing/2014/main" id="{34DD97C6-49B8-429B-ABEA-4431AD238499}"/>
              </a:ext>
            </a:extLst>
          </p:cNvPr>
          <p:cNvSpPr txBox="1"/>
          <p:nvPr/>
        </p:nvSpPr>
        <p:spPr>
          <a:xfrm>
            <a:off x="5657850" y="2400300"/>
            <a:ext cx="2175596" cy="1477328"/>
          </a:xfrm>
          <a:prstGeom prst="rect">
            <a:avLst/>
          </a:prstGeom>
          <a:noFill/>
        </p:spPr>
        <p:txBody>
          <a:bodyPr wrap="none" rtlCol="0">
            <a:spAutoFit/>
          </a:bodyPr>
          <a:lstStyle/>
          <a:p>
            <a:r>
              <a:rPr lang="en-US" sz="1800" dirty="0">
                <a:solidFill>
                  <a:schemeClr val="tx2"/>
                </a:solidFill>
                <a:latin typeface="Calibri"/>
                <a:cs typeface="Calibri"/>
              </a:rPr>
              <a:t>Fresnel</a:t>
            </a:r>
          </a:p>
          <a:p>
            <a:r>
              <a:rPr lang="en-US" sz="1800" dirty="0">
                <a:solidFill>
                  <a:schemeClr val="tx2"/>
                </a:solidFill>
                <a:latin typeface="Calibri"/>
                <a:cs typeface="Calibri"/>
              </a:rPr>
              <a:t>Fresnel (convolution)</a:t>
            </a:r>
          </a:p>
          <a:p>
            <a:r>
              <a:rPr lang="en-US" sz="1800" dirty="0" err="1">
                <a:solidFill>
                  <a:schemeClr val="tx2"/>
                </a:solidFill>
                <a:latin typeface="Calibri"/>
                <a:cs typeface="Calibri"/>
              </a:rPr>
              <a:t>Fraunhoffer</a:t>
            </a:r>
            <a:endParaRPr lang="en-US" sz="1800" dirty="0">
              <a:solidFill>
                <a:schemeClr val="tx2"/>
              </a:solidFill>
              <a:latin typeface="Calibri"/>
              <a:cs typeface="Calibri"/>
            </a:endParaRPr>
          </a:p>
          <a:p>
            <a:r>
              <a:rPr lang="en-US" sz="1800" dirty="0">
                <a:solidFill>
                  <a:schemeClr val="tx2"/>
                </a:solidFill>
                <a:latin typeface="Calibri"/>
                <a:cs typeface="Calibri"/>
              </a:rPr>
              <a:t>Integral</a:t>
            </a:r>
          </a:p>
          <a:p>
            <a:r>
              <a:rPr lang="en-US" sz="1800" b="1" dirty="0">
                <a:solidFill>
                  <a:srgbClr val="FF0000"/>
                </a:solidFill>
                <a:latin typeface="Calibri"/>
                <a:cs typeface="Calibri"/>
              </a:rPr>
              <a:t>Fresnel Zoom XY</a:t>
            </a:r>
          </a:p>
        </p:txBody>
      </p:sp>
    </p:spTree>
    <p:extLst>
      <p:ext uri="{BB962C8B-B14F-4D97-AF65-F5344CB8AC3E}">
        <p14:creationId xmlns:p14="http://schemas.microsoft.com/office/powerpoint/2010/main" val="109739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75" y="55741"/>
            <a:ext cx="8954100" cy="553968"/>
          </a:xfrm>
        </p:spPr>
        <p:txBody>
          <a:bodyPr/>
          <a:lstStyle/>
          <a:p>
            <a:pPr>
              <a:buNone/>
            </a:pPr>
            <a:r>
              <a:rPr lang="en-US" sz="2400" dirty="0"/>
              <a:t>Zoom Propagator</a:t>
            </a:r>
          </a:p>
        </p:txBody>
      </p:sp>
      <p:pic>
        <p:nvPicPr>
          <p:cNvPr id="3" name="Picture 2"/>
          <p:cNvPicPr>
            <a:picLocks noChangeAspect="1"/>
          </p:cNvPicPr>
          <p:nvPr/>
        </p:nvPicPr>
        <p:blipFill>
          <a:blip r:embed="rId2"/>
          <a:stretch>
            <a:fillRect/>
          </a:stretch>
        </p:blipFill>
        <p:spPr>
          <a:xfrm>
            <a:off x="1657350" y="857250"/>
            <a:ext cx="5844731" cy="1200150"/>
          </a:xfrm>
          <a:prstGeom prst="rect">
            <a:avLst/>
          </a:prstGeom>
        </p:spPr>
      </p:pic>
      <p:sp>
        <p:nvSpPr>
          <p:cNvPr id="4" name="TextBox 3"/>
          <p:cNvSpPr txBox="1"/>
          <p:nvPr/>
        </p:nvSpPr>
        <p:spPr>
          <a:xfrm>
            <a:off x="1543050" y="2800351"/>
            <a:ext cx="5939446" cy="646331"/>
          </a:xfrm>
          <a:prstGeom prst="rect">
            <a:avLst/>
          </a:prstGeom>
          <a:noFill/>
        </p:spPr>
        <p:txBody>
          <a:bodyPr wrap="none" rtlCol="0">
            <a:spAutoFit/>
          </a:bodyPr>
          <a:lstStyle/>
          <a:p>
            <a:r>
              <a:rPr lang="en-US" sz="1800" dirty="0">
                <a:solidFill>
                  <a:schemeClr val="tx1"/>
                </a:solidFill>
                <a:latin typeface="Calibri"/>
                <a:cs typeface="Calibri"/>
              </a:rPr>
              <a:t>G. </a:t>
            </a:r>
            <a:r>
              <a:rPr lang="en-US" sz="1800" dirty="0" err="1">
                <a:solidFill>
                  <a:schemeClr val="tx1"/>
                </a:solidFill>
                <a:latin typeface="Calibri"/>
                <a:cs typeface="Calibri"/>
              </a:rPr>
              <a:t>Pirro</a:t>
            </a:r>
            <a:r>
              <a:rPr lang="en-US" sz="1800" dirty="0">
                <a:solidFill>
                  <a:schemeClr val="tx1"/>
                </a:solidFill>
                <a:latin typeface="Calibri"/>
                <a:cs typeface="Calibri"/>
              </a:rPr>
              <a:t>, Master Thesis (2017)</a:t>
            </a:r>
          </a:p>
          <a:p>
            <a:r>
              <a:rPr lang="en-US" sz="1200" dirty="0">
                <a:solidFill>
                  <a:schemeClr val="tx2"/>
                </a:solidFill>
                <a:latin typeface="Calibri"/>
                <a:cs typeface="Calibri"/>
                <a:hlinkClick r:id="rId3"/>
              </a:rPr>
              <a:t>https://</a:t>
            </a:r>
            <a:r>
              <a:rPr lang="en-US" sz="1200" dirty="0" err="1">
                <a:solidFill>
                  <a:schemeClr val="tx2"/>
                </a:solidFill>
                <a:latin typeface="Calibri"/>
                <a:cs typeface="Calibri"/>
                <a:hlinkClick r:id="rId3"/>
              </a:rPr>
              <a:t>github.com</a:t>
            </a:r>
            <a:r>
              <a:rPr lang="en-US" sz="1200" dirty="0">
                <a:solidFill>
                  <a:schemeClr val="tx2"/>
                </a:solidFill>
                <a:latin typeface="Calibri"/>
                <a:cs typeface="Calibri"/>
                <a:hlinkClick r:id="rId3"/>
              </a:rPr>
              <a:t>/</a:t>
            </a:r>
            <a:r>
              <a:rPr lang="en-US" sz="1200" dirty="0" err="1">
                <a:solidFill>
                  <a:schemeClr val="tx2"/>
                </a:solidFill>
                <a:latin typeface="Calibri"/>
                <a:cs typeface="Calibri"/>
                <a:hlinkClick r:id="rId3"/>
              </a:rPr>
              <a:t>oasys</a:t>
            </a:r>
            <a:r>
              <a:rPr lang="en-US" sz="1200" dirty="0">
                <a:solidFill>
                  <a:schemeClr val="tx2"/>
                </a:solidFill>
                <a:latin typeface="Calibri"/>
                <a:cs typeface="Calibri"/>
                <a:hlinkClick r:id="rId3"/>
              </a:rPr>
              <a:t>-kit/documents/blob/master/</a:t>
            </a:r>
            <a:r>
              <a:rPr lang="en-US" sz="1200" dirty="0" err="1">
                <a:solidFill>
                  <a:schemeClr val="tx2"/>
                </a:solidFill>
                <a:latin typeface="Calibri"/>
                <a:cs typeface="Calibri"/>
                <a:hlinkClick r:id="rId3"/>
              </a:rPr>
              <a:t>zoom_propagator_pirro_thesis.pdf</a:t>
            </a:r>
            <a:r>
              <a:rPr lang="en-US" sz="1800" dirty="0">
                <a:solidFill>
                  <a:schemeClr val="tx2"/>
                </a:solidFill>
                <a:latin typeface="Calibri"/>
                <a:cs typeface="Calibri"/>
              </a:rPr>
              <a:t>  </a:t>
            </a:r>
          </a:p>
        </p:txBody>
      </p:sp>
      <p:pic>
        <p:nvPicPr>
          <p:cNvPr id="6" name="Picture 5"/>
          <p:cNvPicPr>
            <a:picLocks noChangeAspect="1"/>
          </p:cNvPicPr>
          <p:nvPr/>
        </p:nvPicPr>
        <p:blipFill>
          <a:blip r:embed="rId4"/>
          <a:stretch>
            <a:fillRect/>
          </a:stretch>
        </p:blipFill>
        <p:spPr>
          <a:xfrm>
            <a:off x="1543050" y="2114550"/>
            <a:ext cx="5629275" cy="657225"/>
          </a:xfrm>
          <a:prstGeom prst="rect">
            <a:avLst/>
          </a:prstGeom>
        </p:spPr>
      </p:pic>
      <p:sp>
        <p:nvSpPr>
          <p:cNvPr id="7" name="Slide Number Placeholder 6">
            <a:extLst>
              <a:ext uri="{FF2B5EF4-FFF2-40B4-BE49-F238E27FC236}">
                <a16:creationId xmlns:a16="http://schemas.microsoft.com/office/drawing/2014/main" id="{BA2C6E3C-8AFE-4712-BC12-0B8B8CFFC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656814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10" y="63224"/>
            <a:ext cx="9039600" cy="582600"/>
          </a:xfrm>
        </p:spPr>
        <p:txBody>
          <a:bodyPr/>
          <a:lstStyle/>
          <a:p>
            <a:r>
              <a:rPr lang="en-US" sz="2160" dirty="0"/>
              <a:t>Coherence – Basic concepts</a:t>
            </a:r>
            <a:endParaRPr lang="en-GB" sz="2160" dirty="0"/>
          </a:p>
        </p:txBody>
      </p:sp>
      <p:sp>
        <p:nvSpPr>
          <p:cNvPr id="9" name="TextBox 8"/>
          <p:cNvSpPr txBox="1"/>
          <p:nvPr/>
        </p:nvSpPr>
        <p:spPr>
          <a:xfrm>
            <a:off x="1137218" y="3174266"/>
            <a:ext cx="7128793" cy="1643527"/>
          </a:xfrm>
          <a:prstGeom prst="rect">
            <a:avLst/>
          </a:prstGeom>
          <a:noFill/>
        </p:spPr>
        <p:txBody>
          <a:bodyPr wrap="square" rtlCol="0">
            <a:spAutoFit/>
          </a:bodyPr>
          <a:lstStyle/>
          <a:p>
            <a:r>
              <a:rPr lang="en-US" sz="1260" dirty="0">
                <a:solidFill>
                  <a:srgbClr val="002692"/>
                </a:solidFill>
              </a:rPr>
              <a:t>Coherence: is the ability of a beam to be diffracted by objects (e.g. slits) producing a “diffraction pattern” </a:t>
            </a:r>
          </a:p>
          <a:p>
            <a:endParaRPr lang="en-US" sz="1260" dirty="0">
              <a:solidFill>
                <a:srgbClr val="002692"/>
              </a:solidFill>
            </a:endParaRPr>
          </a:p>
          <a:p>
            <a:r>
              <a:rPr lang="en-US" sz="1260" dirty="0">
                <a:solidFill>
                  <a:srgbClr val="002692"/>
                </a:solidFill>
              </a:rPr>
              <a:t>Diffraction pattern results from the interference of propagated electric fields</a:t>
            </a:r>
          </a:p>
          <a:p>
            <a:endParaRPr lang="en-US" sz="1260" dirty="0">
              <a:solidFill>
                <a:srgbClr val="002692"/>
              </a:solidFill>
            </a:endParaRPr>
          </a:p>
          <a:p>
            <a:r>
              <a:rPr lang="en-US" sz="1260" dirty="0">
                <a:solidFill>
                  <a:srgbClr val="002692"/>
                </a:solidFill>
              </a:rPr>
              <a:t> </a:t>
            </a:r>
          </a:p>
          <a:p>
            <a:endParaRPr lang="en-US" sz="1260" dirty="0">
              <a:solidFill>
                <a:srgbClr val="002692"/>
              </a:solidFill>
            </a:endParaRPr>
          </a:p>
          <a:p>
            <a:endParaRPr lang="en-US" sz="1260" dirty="0">
              <a:solidFill>
                <a:srgbClr val="002692"/>
              </a:solidFill>
            </a:endParaRPr>
          </a:p>
        </p:txBody>
      </p:sp>
      <p:sp>
        <p:nvSpPr>
          <p:cNvPr id="3" name="Rectangle 2">
            <a:extLst>
              <a:ext uri="{FF2B5EF4-FFF2-40B4-BE49-F238E27FC236}">
                <a16:creationId xmlns:a16="http://schemas.microsoft.com/office/drawing/2014/main" id="{3A3B8B7C-A75B-44CF-8B8F-460A280BD98A}"/>
              </a:ext>
            </a:extLst>
          </p:cNvPr>
          <p:cNvSpPr/>
          <p:nvPr/>
        </p:nvSpPr>
        <p:spPr>
          <a:xfrm>
            <a:off x="780639" y="1089220"/>
            <a:ext cx="2624525" cy="44239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5" name="Rectangle 4">
            <a:extLst>
              <a:ext uri="{FF2B5EF4-FFF2-40B4-BE49-F238E27FC236}">
                <a16:creationId xmlns:a16="http://schemas.microsoft.com/office/drawing/2014/main" id="{B89F7C49-E1E7-4E1A-A23B-B3AE95795518}"/>
              </a:ext>
            </a:extLst>
          </p:cNvPr>
          <p:cNvSpPr/>
          <p:nvPr/>
        </p:nvSpPr>
        <p:spPr>
          <a:xfrm>
            <a:off x="3340663" y="886763"/>
            <a:ext cx="129614" cy="842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sp>
        <p:nvSpPr>
          <p:cNvPr id="12" name="Rectangle 11">
            <a:extLst>
              <a:ext uri="{FF2B5EF4-FFF2-40B4-BE49-F238E27FC236}">
                <a16:creationId xmlns:a16="http://schemas.microsoft.com/office/drawing/2014/main" id="{346D7A85-12B2-41B9-B3DD-DA76CCE398AE}"/>
              </a:ext>
            </a:extLst>
          </p:cNvPr>
          <p:cNvSpPr/>
          <p:nvPr/>
        </p:nvSpPr>
        <p:spPr>
          <a:xfrm>
            <a:off x="3340664" y="1242099"/>
            <a:ext cx="4730921" cy="9831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0"/>
          </a:p>
        </p:txBody>
      </p:sp>
      <p:cxnSp>
        <p:nvCxnSpPr>
          <p:cNvPr id="18" name="Straight Connector 17">
            <a:extLst>
              <a:ext uri="{FF2B5EF4-FFF2-40B4-BE49-F238E27FC236}">
                <a16:creationId xmlns:a16="http://schemas.microsoft.com/office/drawing/2014/main" id="{3D523B40-537F-47F8-8111-CFFFD599CAC5}"/>
              </a:ext>
            </a:extLst>
          </p:cNvPr>
          <p:cNvCxnSpPr/>
          <p:nvPr/>
        </p:nvCxnSpPr>
        <p:spPr>
          <a:xfrm>
            <a:off x="4750604" y="837606"/>
            <a:ext cx="0" cy="907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C40BBC-5351-4AB5-8630-B6F60936BC6B}"/>
              </a:ext>
            </a:extLst>
          </p:cNvPr>
          <p:cNvCxnSpPr/>
          <p:nvPr/>
        </p:nvCxnSpPr>
        <p:spPr>
          <a:xfrm>
            <a:off x="7164288" y="788449"/>
            <a:ext cx="0" cy="90730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46DA68-7076-4D94-BB01-2655EC690268}"/>
              </a:ext>
            </a:extLst>
          </p:cNvPr>
          <p:cNvPicPr>
            <a:picLocks noChangeAspect="1"/>
          </p:cNvPicPr>
          <p:nvPr/>
        </p:nvPicPr>
        <p:blipFill>
          <a:blip r:embed="rId2"/>
          <a:stretch>
            <a:fillRect/>
          </a:stretch>
        </p:blipFill>
        <p:spPr>
          <a:xfrm>
            <a:off x="2092901" y="1777800"/>
            <a:ext cx="1645048" cy="1266070"/>
          </a:xfrm>
          <a:prstGeom prst="rect">
            <a:avLst/>
          </a:prstGeom>
        </p:spPr>
      </p:pic>
      <p:pic>
        <p:nvPicPr>
          <p:cNvPr id="21" name="Picture 20">
            <a:extLst>
              <a:ext uri="{FF2B5EF4-FFF2-40B4-BE49-F238E27FC236}">
                <a16:creationId xmlns:a16="http://schemas.microsoft.com/office/drawing/2014/main" id="{AFAA2986-AEB3-4C56-82EA-ED2CD875DC63}"/>
              </a:ext>
            </a:extLst>
          </p:cNvPr>
          <p:cNvPicPr>
            <a:picLocks noChangeAspect="1"/>
          </p:cNvPicPr>
          <p:nvPr/>
        </p:nvPicPr>
        <p:blipFill>
          <a:blip r:embed="rId3"/>
          <a:stretch>
            <a:fillRect/>
          </a:stretch>
        </p:blipFill>
        <p:spPr>
          <a:xfrm>
            <a:off x="3799599" y="1781232"/>
            <a:ext cx="1764646" cy="1320564"/>
          </a:xfrm>
          <a:prstGeom prst="rect">
            <a:avLst/>
          </a:prstGeom>
        </p:spPr>
      </p:pic>
      <p:sp>
        <p:nvSpPr>
          <p:cNvPr id="22" name="TextBox 21">
            <a:extLst>
              <a:ext uri="{FF2B5EF4-FFF2-40B4-BE49-F238E27FC236}">
                <a16:creationId xmlns:a16="http://schemas.microsoft.com/office/drawing/2014/main" id="{92A99FC5-F713-4489-8D02-B0B250F8B228}"/>
              </a:ext>
            </a:extLst>
          </p:cNvPr>
          <p:cNvSpPr txBox="1"/>
          <p:nvPr/>
        </p:nvSpPr>
        <p:spPr>
          <a:xfrm>
            <a:off x="4683531" y="1493293"/>
            <a:ext cx="735306" cy="286232"/>
          </a:xfrm>
          <a:prstGeom prst="rect">
            <a:avLst/>
          </a:prstGeom>
          <a:noFill/>
        </p:spPr>
        <p:txBody>
          <a:bodyPr wrap="square" rtlCol="0">
            <a:spAutoFit/>
          </a:bodyPr>
          <a:lstStyle/>
          <a:p>
            <a:r>
              <a:rPr lang="en-US" sz="1260" dirty="0"/>
              <a:t>1 m</a:t>
            </a:r>
            <a:endParaRPr lang="en-GB" sz="1260" dirty="0"/>
          </a:p>
        </p:txBody>
      </p:sp>
      <p:pic>
        <p:nvPicPr>
          <p:cNvPr id="23" name="Picture 22">
            <a:extLst>
              <a:ext uri="{FF2B5EF4-FFF2-40B4-BE49-F238E27FC236}">
                <a16:creationId xmlns:a16="http://schemas.microsoft.com/office/drawing/2014/main" id="{2E1CD59E-C5B4-4DCB-BFDB-A87397B1B15A}"/>
              </a:ext>
            </a:extLst>
          </p:cNvPr>
          <p:cNvPicPr>
            <a:picLocks noChangeAspect="1"/>
          </p:cNvPicPr>
          <p:nvPr/>
        </p:nvPicPr>
        <p:blipFill>
          <a:blip r:embed="rId4"/>
          <a:stretch>
            <a:fillRect/>
          </a:stretch>
        </p:blipFill>
        <p:spPr>
          <a:xfrm>
            <a:off x="6135193" y="1751219"/>
            <a:ext cx="1799789" cy="1350576"/>
          </a:xfrm>
          <a:prstGeom prst="rect">
            <a:avLst/>
          </a:prstGeom>
        </p:spPr>
      </p:pic>
      <p:sp>
        <p:nvSpPr>
          <p:cNvPr id="24" name="TextBox 23">
            <a:extLst>
              <a:ext uri="{FF2B5EF4-FFF2-40B4-BE49-F238E27FC236}">
                <a16:creationId xmlns:a16="http://schemas.microsoft.com/office/drawing/2014/main" id="{8DB83919-3242-46F9-BBFD-B175C0B88790}"/>
              </a:ext>
            </a:extLst>
          </p:cNvPr>
          <p:cNvSpPr txBox="1"/>
          <p:nvPr/>
        </p:nvSpPr>
        <p:spPr>
          <a:xfrm>
            <a:off x="7214222" y="1497667"/>
            <a:ext cx="735306" cy="286232"/>
          </a:xfrm>
          <a:prstGeom prst="rect">
            <a:avLst/>
          </a:prstGeom>
          <a:noFill/>
        </p:spPr>
        <p:txBody>
          <a:bodyPr wrap="square" rtlCol="0">
            <a:spAutoFit/>
          </a:bodyPr>
          <a:lstStyle/>
          <a:p>
            <a:r>
              <a:rPr lang="en-US" sz="1260" dirty="0"/>
              <a:t>15 m</a:t>
            </a:r>
            <a:endParaRPr lang="en-GB" sz="1260" dirty="0"/>
          </a:p>
        </p:txBody>
      </p:sp>
      <p:pic>
        <p:nvPicPr>
          <p:cNvPr id="25" name="Picture 24">
            <a:extLst>
              <a:ext uri="{FF2B5EF4-FFF2-40B4-BE49-F238E27FC236}">
                <a16:creationId xmlns:a16="http://schemas.microsoft.com/office/drawing/2014/main" id="{976FE0BB-85E7-4433-8A25-773B548CF643}"/>
              </a:ext>
            </a:extLst>
          </p:cNvPr>
          <p:cNvPicPr>
            <a:picLocks noChangeAspect="1"/>
          </p:cNvPicPr>
          <p:nvPr/>
        </p:nvPicPr>
        <p:blipFill>
          <a:blip r:embed="rId2"/>
          <a:stretch>
            <a:fillRect/>
          </a:stretch>
        </p:blipFill>
        <p:spPr>
          <a:xfrm>
            <a:off x="4572000" y="596845"/>
            <a:ext cx="623246" cy="479666"/>
          </a:xfrm>
          <a:prstGeom prst="rect">
            <a:avLst/>
          </a:prstGeom>
        </p:spPr>
      </p:pic>
      <p:pic>
        <p:nvPicPr>
          <p:cNvPr id="26" name="Picture 25">
            <a:extLst>
              <a:ext uri="{FF2B5EF4-FFF2-40B4-BE49-F238E27FC236}">
                <a16:creationId xmlns:a16="http://schemas.microsoft.com/office/drawing/2014/main" id="{ADD59099-3BB7-42D8-9022-021142D8AC12}"/>
              </a:ext>
            </a:extLst>
          </p:cNvPr>
          <p:cNvPicPr>
            <a:picLocks noChangeAspect="1"/>
          </p:cNvPicPr>
          <p:nvPr/>
        </p:nvPicPr>
        <p:blipFill>
          <a:blip r:embed="rId2"/>
          <a:stretch>
            <a:fillRect/>
          </a:stretch>
        </p:blipFill>
        <p:spPr>
          <a:xfrm>
            <a:off x="6775445" y="596845"/>
            <a:ext cx="623246" cy="479666"/>
          </a:xfrm>
          <a:prstGeom prst="rect">
            <a:avLst/>
          </a:prstGeom>
        </p:spPr>
      </p:pic>
      <p:cxnSp>
        <p:nvCxnSpPr>
          <p:cNvPr id="28" name="Straight Arrow Connector 27">
            <a:extLst>
              <a:ext uri="{FF2B5EF4-FFF2-40B4-BE49-F238E27FC236}">
                <a16:creationId xmlns:a16="http://schemas.microsoft.com/office/drawing/2014/main" id="{7B0E89F2-39B8-4119-9004-85D049274914}"/>
              </a:ext>
            </a:extLst>
          </p:cNvPr>
          <p:cNvCxnSpPr/>
          <p:nvPr/>
        </p:nvCxnSpPr>
        <p:spPr>
          <a:xfrm>
            <a:off x="6256987" y="886763"/>
            <a:ext cx="388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B7BAE-11D6-450C-B1BC-DE0FAB967F2C}"/>
              </a:ext>
            </a:extLst>
          </p:cNvPr>
          <p:cNvCxnSpPr>
            <a:cxnSpLocks/>
          </p:cNvCxnSpPr>
          <p:nvPr/>
        </p:nvCxnSpPr>
        <p:spPr>
          <a:xfrm flipH="1">
            <a:off x="5268839" y="886763"/>
            <a:ext cx="340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921AF41-A048-4267-B88C-412E1C0044C6}"/>
              </a:ext>
            </a:extLst>
          </p:cNvPr>
          <p:cNvSpPr txBox="1"/>
          <p:nvPr/>
        </p:nvSpPr>
        <p:spPr>
          <a:xfrm>
            <a:off x="5418837" y="579293"/>
            <a:ext cx="1000595" cy="286232"/>
          </a:xfrm>
          <a:prstGeom prst="rect">
            <a:avLst/>
          </a:prstGeom>
          <a:noFill/>
        </p:spPr>
        <p:txBody>
          <a:bodyPr wrap="none" rtlCol="0">
            <a:spAutoFit/>
          </a:bodyPr>
          <a:lstStyle/>
          <a:p>
            <a:r>
              <a:rPr lang="en-US" sz="1260" dirty="0"/>
              <a:t>Ray tracing</a:t>
            </a:r>
            <a:endParaRPr lang="en-GB" sz="1260" dirty="0"/>
          </a:p>
        </p:txBody>
      </p:sp>
      <p:cxnSp>
        <p:nvCxnSpPr>
          <p:cNvPr id="8" name="Straight Arrow Connector 7">
            <a:extLst>
              <a:ext uri="{FF2B5EF4-FFF2-40B4-BE49-F238E27FC236}">
                <a16:creationId xmlns:a16="http://schemas.microsoft.com/office/drawing/2014/main" id="{5BCD09E3-D160-4AF0-BCDE-243652EFBFC2}"/>
              </a:ext>
            </a:extLst>
          </p:cNvPr>
          <p:cNvCxnSpPr>
            <a:cxnSpLocks/>
          </p:cNvCxnSpPr>
          <p:nvPr/>
        </p:nvCxnSpPr>
        <p:spPr>
          <a:xfrm>
            <a:off x="489146" y="1145992"/>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1FE4DD-7C14-4E98-9E7E-5AA97414588C}"/>
              </a:ext>
            </a:extLst>
          </p:cNvPr>
          <p:cNvCxnSpPr>
            <a:cxnSpLocks/>
          </p:cNvCxnSpPr>
          <p:nvPr/>
        </p:nvCxnSpPr>
        <p:spPr>
          <a:xfrm>
            <a:off x="482479" y="1493293"/>
            <a:ext cx="291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368B0C-2032-4908-B3A9-2727D5E36EB4}"/>
              </a:ext>
            </a:extLst>
          </p:cNvPr>
          <p:cNvSpPr txBox="1"/>
          <p:nvPr/>
        </p:nvSpPr>
        <p:spPr>
          <a:xfrm>
            <a:off x="170311" y="2310709"/>
            <a:ext cx="803425" cy="261610"/>
          </a:xfrm>
          <a:prstGeom prst="rect">
            <a:avLst/>
          </a:prstGeom>
          <a:noFill/>
        </p:spPr>
        <p:txBody>
          <a:bodyPr wrap="none" rtlCol="0">
            <a:spAutoFit/>
          </a:bodyPr>
          <a:lstStyle/>
          <a:p>
            <a:r>
              <a:rPr lang="en-US" sz="1100" dirty="0"/>
              <a:t>MODEL 1</a:t>
            </a:r>
            <a:endParaRPr lang="en-GB" sz="1100" dirty="0"/>
          </a:p>
        </p:txBody>
      </p:sp>
      <p:sp>
        <p:nvSpPr>
          <p:cNvPr id="4" name="Slide Number Placeholder 3">
            <a:extLst>
              <a:ext uri="{FF2B5EF4-FFF2-40B4-BE49-F238E27FC236}">
                <a16:creationId xmlns:a16="http://schemas.microsoft.com/office/drawing/2014/main" id="{60EAF418-8F7D-4B83-8AA5-9D42A7DC7B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874880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57A525-E980-4B34-AD4F-FC513FD03309}"/>
              </a:ext>
            </a:extLst>
          </p:cNvPr>
          <p:cNvSpPr>
            <a:spLocks noGrp="1"/>
          </p:cNvSpPr>
          <p:nvPr>
            <p:ph type="title"/>
          </p:nvPr>
        </p:nvSpPr>
        <p:spPr>
          <a:xfrm>
            <a:off x="52200" y="-43826"/>
            <a:ext cx="9039600" cy="615523"/>
          </a:xfrm>
        </p:spPr>
        <p:txBody>
          <a:bodyPr/>
          <a:lstStyle/>
          <a:p>
            <a:r>
              <a:rPr lang="en-US" sz="2800" dirty="0"/>
              <a:t>Diffraction by slits (fully coherence)</a:t>
            </a:r>
            <a:endParaRPr lang="en-GB" dirty="0"/>
          </a:p>
        </p:txBody>
      </p:sp>
      <p:sp>
        <p:nvSpPr>
          <p:cNvPr id="4" name="Rectangle 3">
            <a:extLst>
              <a:ext uri="{FF2B5EF4-FFF2-40B4-BE49-F238E27FC236}">
                <a16:creationId xmlns:a16="http://schemas.microsoft.com/office/drawing/2014/main" id="{D6FCFD62-1B2A-4C1E-B6C2-0B03A2A1C995}"/>
              </a:ext>
            </a:extLst>
          </p:cNvPr>
          <p:cNvSpPr/>
          <p:nvPr/>
        </p:nvSpPr>
        <p:spPr>
          <a:xfrm>
            <a:off x="1344833" y="1619249"/>
            <a:ext cx="2730500" cy="9525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5" name="Rectangle 4">
            <a:extLst>
              <a:ext uri="{FF2B5EF4-FFF2-40B4-BE49-F238E27FC236}">
                <a16:creationId xmlns:a16="http://schemas.microsoft.com/office/drawing/2014/main" id="{39A43A7D-BA64-4395-9B2C-785B63D7E556}"/>
              </a:ext>
            </a:extLst>
          </p:cNvPr>
          <p:cNvSpPr/>
          <p:nvPr/>
        </p:nvSpPr>
        <p:spPr>
          <a:xfrm>
            <a:off x="1344833" y="3778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6" name="Picture 5">
            <a:extLst>
              <a:ext uri="{FF2B5EF4-FFF2-40B4-BE49-F238E27FC236}">
                <a16:creationId xmlns:a16="http://schemas.microsoft.com/office/drawing/2014/main" id="{D74691C3-4511-4407-ADBA-DB653BD9CF8E}"/>
              </a:ext>
            </a:extLst>
          </p:cNvPr>
          <p:cNvPicPr>
            <a:picLocks noChangeAspect="1"/>
          </p:cNvPicPr>
          <p:nvPr/>
        </p:nvPicPr>
        <p:blipFill>
          <a:blip r:embed="rId2" cstate="print"/>
          <a:stretch>
            <a:fillRect/>
          </a:stretch>
        </p:blipFill>
        <p:spPr>
          <a:xfrm>
            <a:off x="3287072" y="539749"/>
            <a:ext cx="780324" cy="1079500"/>
          </a:xfrm>
          <a:prstGeom prst="rect">
            <a:avLst/>
          </a:prstGeom>
        </p:spPr>
      </p:pic>
      <p:pic>
        <p:nvPicPr>
          <p:cNvPr id="7" name="Picture 6">
            <a:extLst>
              <a:ext uri="{FF2B5EF4-FFF2-40B4-BE49-F238E27FC236}">
                <a16:creationId xmlns:a16="http://schemas.microsoft.com/office/drawing/2014/main" id="{953E36FE-0BB0-492F-8424-B0650E426ADD}"/>
              </a:ext>
            </a:extLst>
          </p:cNvPr>
          <p:cNvPicPr>
            <a:picLocks noChangeAspect="1"/>
          </p:cNvPicPr>
          <p:nvPr/>
        </p:nvPicPr>
        <p:blipFill>
          <a:blip r:embed="rId2" cstate="print"/>
          <a:stretch>
            <a:fillRect/>
          </a:stretch>
        </p:blipFill>
        <p:spPr>
          <a:xfrm rot="10800000">
            <a:off x="2416396" y="2635249"/>
            <a:ext cx="780324" cy="1079500"/>
          </a:xfrm>
          <a:prstGeom prst="rect">
            <a:avLst/>
          </a:prstGeom>
        </p:spPr>
      </p:pic>
      <p:cxnSp>
        <p:nvCxnSpPr>
          <p:cNvPr id="8" name="Straight Arrow Connector 7">
            <a:extLst>
              <a:ext uri="{FF2B5EF4-FFF2-40B4-BE49-F238E27FC236}">
                <a16:creationId xmlns:a16="http://schemas.microsoft.com/office/drawing/2014/main" id="{0FACF4D8-698E-45D8-84CD-EAE1ACD09902}"/>
              </a:ext>
            </a:extLst>
          </p:cNvPr>
          <p:cNvCxnSpPr/>
          <p:nvPr/>
        </p:nvCxnSpPr>
        <p:spPr>
          <a:xfrm>
            <a:off x="3241896" y="1644153"/>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A6C883C-B308-44F2-A5AB-3CF233473E05}"/>
              </a:ext>
            </a:extLst>
          </p:cNvPr>
          <p:cNvCxnSpPr/>
          <p:nvPr/>
        </p:nvCxnSpPr>
        <p:spPr>
          <a:xfrm>
            <a:off x="3241896" y="2762249"/>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3EC0A67-5F72-4CC5-B0FA-0141BF1B4F0A}"/>
              </a:ext>
            </a:extLst>
          </p:cNvPr>
          <p:cNvSpPr txBox="1"/>
          <p:nvPr/>
        </p:nvSpPr>
        <p:spPr>
          <a:xfrm>
            <a:off x="3432396" y="2136973"/>
            <a:ext cx="571500" cy="323165"/>
          </a:xfrm>
          <a:prstGeom prst="rect">
            <a:avLst/>
          </a:prstGeom>
          <a:noFill/>
        </p:spPr>
        <p:txBody>
          <a:bodyPr wrap="square" rtlCol="0">
            <a:spAutoFit/>
          </a:bodyPr>
          <a:lstStyle/>
          <a:p>
            <a:r>
              <a:rPr lang="en-US" sz="1500" dirty="0"/>
              <a:t>F=D</a:t>
            </a:r>
          </a:p>
        </p:txBody>
      </p:sp>
      <p:sp>
        <p:nvSpPr>
          <p:cNvPr id="11" name="TextBox 10">
            <a:extLst>
              <a:ext uri="{FF2B5EF4-FFF2-40B4-BE49-F238E27FC236}">
                <a16:creationId xmlns:a16="http://schemas.microsoft.com/office/drawing/2014/main" id="{CF35E32A-D0C1-4D52-B91C-230D818DE12D}"/>
              </a:ext>
            </a:extLst>
          </p:cNvPr>
          <p:cNvSpPr txBox="1"/>
          <p:nvPr/>
        </p:nvSpPr>
        <p:spPr>
          <a:xfrm>
            <a:off x="3305395" y="3152973"/>
            <a:ext cx="761999" cy="323165"/>
          </a:xfrm>
          <a:prstGeom prst="rect">
            <a:avLst/>
          </a:prstGeom>
          <a:noFill/>
        </p:spPr>
        <p:txBody>
          <a:bodyPr wrap="square" rtlCol="0">
            <a:spAutoFit/>
          </a:bodyPr>
          <a:lstStyle/>
          <a:p>
            <a:r>
              <a:rPr lang="en-US" sz="1500" dirty="0"/>
              <a:t>F=D/2</a:t>
            </a:r>
          </a:p>
        </p:txBody>
      </p:sp>
      <p:cxnSp>
        <p:nvCxnSpPr>
          <p:cNvPr id="12" name="Straight Arrow Connector 11">
            <a:extLst>
              <a:ext uri="{FF2B5EF4-FFF2-40B4-BE49-F238E27FC236}">
                <a16:creationId xmlns:a16="http://schemas.microsoft.com/office/drawing/2014/main" id="{60BD5E8F-B4A0-47D4-B7AC-81FD500C8D33}"/>
              </a:ext>
            </a:extLst>
          </p:cNvPr>
          <p:cNvCxnSpPr/>
          <p:nvPr/>
        </p:nvCxnSpPr>
        <p:spPr>
          <a:xfrm>
            <a:off x="3241896" y="3876401"/>
            <a:ext cx="0" cy="8255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EB848F4-C0ED-463A-832C-28965B921E37}"/>
              </a:ext>
            </a:extLst>
          </p:cNvPr>
          <p:cNvSpPr txBox="1"/>
          <p:nvPr/>
        </p:nvSpPr>
        <p:spPr>
          <a:xfrm>
            <a:off x="3305395" y="4135884"/>
            <a:ext cx="761997" cy="323165"/>
          </a:xfrm>
          <a:prstGeom prst="rect">
            <a:avLst/>
          </a:prstGeom>
          <a:noFill/>
        </p:spPr>
        <p:txBody>
          <a:bodyPr wrap="square" rtlCol="0">
            <a:spAutoFit/>
          </a:bodyPr>
          <a:lstStyle/>
          <a:p>
            <a:r>
              <a:rPr lang="en-US" sz="1500" dirty="0"/>
              <a:t>F=D/2</a:t>
            </a:r>
          </a:p>
        </p:txBody>
      </p:sp>
      <p:cxnSp>
        <p:nvCxnSpPr>
          <p:cNvPr id="14" name="Straight Connector 13">
            <a:extLst>
              <a:ext uri="{FF2B5EF4-FFF2-40B4-BE49-F238E27FC236}">
                <a16:creationId xmlns:a16="http://schemas.microsoft.com/office/drawing/2014/main" id="{CE9D4EAE-3E1C-4A32-BD7A-5F4CACD2E28C}"/>
              </a:ext>
            </a:extLst>
          </p:cNvPr>
          <p:cNvCxnSpPr/>
          <p:nvPr/>
        </p:nvCxnSpPr>
        <p:spPr>
          <a:xfrm>
            <a:off x="2987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212090D-F8D1-45EF-A282-D442BBAFF5BB}"/>
              </a:ext>
            </a:extLst>
          </p:cNvPr>
          <p:cNvCxnSpPr/>
          <p:nvPr/>
        </p:nvCxnSpPr>
        <p:spPr>
          <a:xfrm>
            <a:off x="2733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BA663D8-9355-49C4-9180-7462B48DBDA7}"/>
              </a:ext>
            </a:extLst>
          </p:cNvPr>
          <p:cNvCxnSpPr/>
          <p:nvPr/>
        </p:nvCxnSpPr>
        <p:spPr>
          <a:xfrm>
            <a:off x="3241896" y="20002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2D60AB4-3B57-44B3-9001-6C366FB28EDE}"/>
              </a:ext>
            </a:extLst>
          </p:cNvPr>
          <p:cNvCxnSpPr/>
          <p:nvPr/>
        </p:nvCxnSpPr>
        <p:spPr>
          <a:xfrm>
            <a:off x="2860896" y="1809749"/>
            <a:ext cx="0" cy="508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FECF822-2BE9-47AB-B108-48E6E062F76E}"/>
              </a:ext>
            </a:extLst>
          </p:cNvPr>
          <p:cNvCxnSpPr/>
          <p:nvPr/>
        </p:nvCxnSpPr>
        <p:spPr>
          <a:xfrm>
            <a:off x="3241896" y="2063749"/>
            <a:ext cx="825500" cy="0"/>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E0905A4-967B-45BB-A9FD-6ADEC371D74B}"/>
              </a:ext>
            </a:extLst>
          </p:cNvPr>
          <p:cNvCxnSpPr/>
          <p:nvPr/>
        </p:nvCxnSpPr>
        <p:spPr>
          <a:xfrm>
            <a:off x="3241896" y="3179861"/>
            <a:ext cx="82550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5423CDB-EC34-4276-B935-83CCCECD51E7}"/>
              </a:ext>
            </a:extLst>
          </p:cNvPr>
          <p:cNvCxnSpPr/>
          <p:nvPr/>
        </p:nvCxnSpPr>
        <p:spPr>
          <a:xfrm>
            <a:off x="2575146" y="4126160"/>
            <a:ext cx="1428750" cy="26888"/>
          </a:xfrm>
          <a:prstGeom prst="line">
            <a:avLst/>
          </a:prstGeom>
          <a:ln w="6350" cmpd="sng">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21" name="Right Brace 20">
            <a:extLst>
              <a:ext uri="{FF2B5EF4-FFF2-40B4-BE49-F238E27FC236}">
                <a16:creationId xmlns:a16="http://schemas.microsoft.com/office/drawing/2014/main" id="{A798E998-1E9A-4F30-A0FC-125C53890B26}"/>
              </a:ext>
            </a:extLst>
          </p:cNvPr>
          <p:cNvSpPr/>
          <p:nvPr/>
        </p:nvSpPr>
        <p:spPr>
          <a:xfrm>
            <a:off x="4265833" y="476249"/>
            <a:ext cx="254000" cy="3048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sp>
        <p:nvSpPr>
          <p:cNvPr id="22" name="Oval 21">
            <a:extLst>
              <a:ext uri="{FF2B5EF4-FFF2-40B4-BE49-F238E27FC236}">
                <a16:creationId xmlns:a16="http://schemas.microsoft.com/office/drawing/2014/main" id="{38985D84-BD23-4856-9E19-951C5172D3E8}"/>
              </a:ext>
            </a:extLst>
          </p:cNvPr>
          <p:cNvSpPr/>
          <p:nvPr/>
        </p:nvSpPr>
        <p:spPr>
          <a:xfrm>
            <a:off x="3940396" y="10477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3" name="Oval 22">
            <a:extLst>
              <a:ext uri="{FF2B5EF4-FFF2-40B4-BE49-F238E27FC236}">
                <a16:creationId xmlns:a16="http://schemas.microsoft.com/office/drawing/2014/main" id="{6C1FAAF1-2E76-451C-B39C-9B877C75E53C}"/>
              </a:ext>
            </a:extLst>
          </p:cNvPr>
          <p:cNvSpPr/>
          <p:nvPr/>
        </p:nvSpPr>
        <p:spPr>
          <a:xfrm>
            <a:off x="3948333" y="3143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4" name="Oval 23">
            <a:extLst>
              <a:ext uri="{FF2B5EF4-FFF2-40B4-BE49-F238E27FC236}">
                <a16:creationId xmlns:a16="http://schemas.microsoft.com/office/drawing/2014/main" id="{F1668029-86E5-4878-B043-12FEE1864E0B}"/>
              </a:ext>
            </a:extLst>
          </p:cNvPr>
          <p:cNvSpPr/>
          <p:nvPr/>
        </p:nvSpPr>
        <p:spPr>
          <a:xfrm>
            <a:off x="3948333" y="4062660"/>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25" name="Oval 24">
            <a:extLst>
              <a:ext uri="{FF2B5EF4-FFF2-40B4-BE49-F238E27FC236}">
                <a16:creationId xmlns:a16="http://schemas.microsoft.com/office/drawing/2014/main" id="{07DDBBEB-407C-4F92-9A9B-6D7C14A5AF18}"/>
              </a:ext>
            </a:extLst>
          </p:cNvPr>
          <p:cNvSpPr/>
          <p:nvPr/>
        </p:nvSpPr>
        <p:spPr>
          <a:xfrm>
            <a:off x="3948333" y="2000249"/>
            <a:ext cx="127000" cy="127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extBox 25">
            <a:extLst>
              <a:ext uri="{FF2B5EF4-FFF2-40B4-BE49-F238E27FC236}">
                <a16:creationId xmlns:a16="http://schemas.microsoft.com/office/drawing/2014/main" id="{1AB70C74-BD36-4792-9A45-3540BD2172AB}"/>
              </a:ext>
            </a:extLst>
          </p:cNvPr>
          <p:cNvSpPr txBox="1"/>
          <p:nvPr/>
        </p:nvSpPr>
        <p:spPr>
          <a:xfrm>
            <a:off x="1281333" y="920749"/>
            <a:ext cx="1714500" cy="451534"/>
          </a:xfrm>
          <a:prstGeom prst="rect">
            <a:avLst/>
          </a:prstGeom>
          <a:noFill/>
        </p:spPr>
        <p:txBody>
          <a:bodyPr wrap="square" rtlCol="0">
            <a:spAutoFit/>
          </a:bodyPr>
          <a:lstStyle/>
          <a:p>
            <a:r>
              <a:rPr lang="en-US" sz="1167" dirty="0"/>
              <a:t>Converging spherical +</a:t>
            </a:r>
          </a:p>
          <a:p>
            <a:r>
              <a:rPr lang="en-US" sz="1167" dirty="0"/>
              <a:t>Propagation (D)</a:t>
            </a:r>
          </a:p>
        </p:txBody>
      </p:sp>
      <p:sp>
        <p:nvSpPr>
          <p:cNvPr id="27" name="TextBox 26">
            <a:extLst>
              <a:ext uri="{FF2B5EF4-FFF2-40B4-BE49-F238E27FC236}">
                <a16:creationId xmlns:a16="http://schemas.microsoft.com/office/drawing/2014/main" id="{EC1C8708-79DC-432A-9653-15570C1BB4A4}"/>
              </a:ext>
            </a:extLst>
          </p:cNvPr>
          <p:cNvSpPr txBox="1"/>
          <p:nvPr/>
        </p:nvSpPr>
        <p:spPr>
          <a:xfrm>
            <a:off x="1344833" y="1746249"/>
            <a:ext cx="1524000" cy="631135"/>
          </a:xfrm>
          <a:prstGeom prst="rect">
            <a:avLst/>
          </a:prstGeom>
          <a:noFill/>
        </p:spPr>
        <p:txBody>
          <a:bodyPr wrap="square" rtlCol="0">
            <a:spAutoFit/>
          </a:bodyPr>
          <a:lstStyle/>
          <a:p>
            <a:r>
              <a:rPr lang="en-US" sz="1167" dirty="0"/>
              <a:t>Plane + </a:t>
            </a:r>
            <a:br>
              <a:rPr lang="en-US" sz="1167" dirty="0"/>
            </a:br>
            <a:r>
              <a:rPr lang="en-US" sz="1167" dirty="0"/>
              <a:t>Lens (F=D)+</a:t>
            </a:r>
            <a:br>
              <a:rPr lang="en-US" sz="1167" dirty="0"/>
            </a:br>
            <a:r>
              <a:rPr lang="en-US" sz="1167" dirty="0"/>
              <a:t>Propagation (D)</a:t>
            </a:r>
          </a:p>
        </p:txBody>
      </p:sp>
      <p:sp>
        <p:nvSpPr>
          <p:cNvPr id="28" name="TextBox 27">
            <a:extLst>
              <a:ext uri="{FF2B5EF4-FFF2-40B4-BE49-F238E27FC236}">
                <a16:creationId xmlns:a16="http://schemas.microsoft.com/office/drawing/2014/main" id="{E5F34F24-5621-4B7B-B8BA-A50E9C8D8A8F}"/>
              </a:ext>
            </a:extLst>
          </p:cNvPr>
          <p:cNvSpPr txBox="1"/>
          <p:nvPr/>
        </p:nvSpPr>
        <p:spPr>
          <a:xfrm>
            <a:off x="1270750" y="2825749"/>
            <a:ext cx="1524000" cy="810735"/>
          </a:xfrm>
          <a:prstGeom prst="rect">
            <a:avLst/>
          </a:prstGeom>
          <a:noFill/>
        </p:spPr>
        <p:txBody>
          <a:bodyPr wrap="square" rtlCol="0">
            <a:spAutoFit/>
          </a:bodyPr>
          <a:lstStyle/>
          <a:p>
            <a:r>
              <a:rPr lang="en-US" sz="1167" dirty="0"/>
              <a:t>Spherical divergent+ </a:t>
            </a:r>
            <a:br>
              <a:rPr lang="en-US" sz="1167" dirty="0"/>
            </a:br>
            <a:r>
              <a:rPr lang="en-US" sz="1167" dirty="0"/>
              <a:t>Lens (F=D/2)+</a:t>
            </a:r>
            <a:br>
              <a:rPr lang="en-US" sz="1167" dirty="0"/>
            </a:br>
            <a:r>
              <a:rPr lang="en-US" sz="1167" dirty="0"/>
              <a:t>Propagation (D)</a:t>
            </a:r>
          </a:p>
        </p:txBody>
      </p:sp>
      <p:pic>
        <p:nvPicPr>
          <p:cNvPr id="29" name="Picture 28">
            <a:extLst>
              <a:ext uri="{FF2B5EF4-FFF2-40B4-BE49-F238E27FC236}">
                <a16:creationId xmlns:a16="http://schemas.microsoft.com/office/drawing/2014/main" id="{8F40FC78-6CF1-4E30-8E2C-25E9FBD60113}"/>
              </a:ext>
            </a:extLst>
          </p:cNvPr>
          <p:cNvPicPr>
            <a:picLocks noChangeAspect="1"/>
          </p:cNvPicPr>
          <p:nvPr/>
        </p:nvPicPr>
        <p:blipFill>
          <a:blip r:embed="rId3" cstate="print"/>
          <a:stretch>
            <a:fillRect/>
          </a:stretch>
        </p:blipFill>
        <p:spPr>
          <a:xfrm>
            <a:off x="2424333" y="4189660"/>
            <a:ext cx="352227" cy="317500"/>
          </a:xfrm>
          <a:prstGeom prst="rect">
            <a:avLst/>
          </a:prstGeom>
        </p:spPr>
      </p:pic>
      <p:sp>
        <p:nvSpPr>
          <p:cNvPr id="30" name="TextBox 29">
            <a:extLst>
              <a:ext uri="{FF2B5EF4-FFF2-40B4-BE49-F238E27FC236}">
                <a16:creationId xmlns:a16="http://schemas.microsoft.com/office/drawing/2014/main" id="{B83E3593-36DE-4892-8615-F308D28F3605}"/>
              </a:ext>
            </a:extLst>
          </p:cNvPr>
          <p:cNvSpPr txBox="1"/>
          <p:nvPr/>
        </p:nvSpPr>
        <p:spPr>
          <a:xfrm>
            <a:off x="1313083" y="3872160"/>
            <a:ext cx="1524000" cy="810735"/>
          </a:xfrm>
          <a:prstGeom prst="rect">
            <a:avLst/>
          </a:prstGeom>
          <a:noFill/>
        </p:spPr>
        <p:txBody>
          <a:bodyPr wrap="square" rtlCol="0">
            <a:spAutoFit/>
          </a:bodyPr>
          <a:lstStyle/>
          <a:p>
            <a:r>
              <a:rPr lang="en-US" sz="1167" dirty="0"/>
              <a:t>Gaussian+</a:t>
            </a:r>
            <a:br>
              <a:rPr lang="en-US" sz="1167" dirty="0"/>
            </a:br>
            <a:r>
              <a:rPr lang="en-US" sz="1167" dirty="0"/>
              <a:t>Propagation(D)+ </a:t>
            </a:r>
            <a:br>
              <a:rPr lang="en-US" sz="1167" dirty="0"/>
            </a:br>
            <a:r>
              <a:rPr lang="en-US" sz="1167" dirty="0"/>
              <a:t>Lens (F=D/2)+</a:t>
            </a:r>
            <a:br>
              <a:rPr lang="en-US" sz="1167" dirty="0"/>
            </a:br>
            <a:r>
              <a:rPr lang="en-US" sz="1167" dirty="0"/>
              <a:t>Propagation (D)</a:t>
            </a:r>
          </a:p>
        </p:txBody>
      </p:sp>
      <p:sp>
        <p:nvSpPr>
          <p:cNvPr id="31" name="Rectangle 30">
            <a:extLst>
              <a:ext uri="{FF2B5EF4-FFF2-40B4-BE49-F238E27FC236}">
                <a16:creationId xmlns:a16="http://schemas.microsoft.com/office/drawing/2014/main" id="{63A535EF-6267-4256-8C4C-21CFCE0A92BB}"/>
              </a:ext>
            </a:extLst>
          </p:cNvPr>
          <p:cNvSpPr/>
          <p:nvPr/>
        </p:nvSpPr>
        <p:spPr>
          <a:xfrm>
            <a:off x="1344833" y="5397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pic>
        <p:nvPicPr>
          <p:cNvPr id="32" name="Picture 31">
            <a:extLst>
              <a:ext uri="{FF2B5EF4-FFF2-40B4-BE49-F238E27FC236}">
                <a16:creationId xmlns:a16="http://schemas.microsoft.com/office/drawing/2014/main" id="{2AFB93E7-F5AE-4B52-8F7F-A13401CF1A20}"/>
              </a:ext>
            </a:extLst>
          </p:cNvPr>
          <p:cNvPicPr>
            <a:picLocks noChangeAspect="1"/>
          </p:cNvPicPr>
          <p:nvPr/>
        </p:nvPicPr>
        <p:blipFill>
          <a:blip r:embed="rId4"/>
          <a:stretch>
            <a:fillRect/>
          </a:stretch>
        </p:blipFill>
        <p:spPr>
          <a:xfrm>
            <a:off x="5055738" y="2762249"/>
            <a:ext cx="3156895" cy="2129393"/>
          </a:xfrm>
          <a:prstGeom prst="rect">
            <a:avLst/>
          </a:prstGeom>
        </p:spPr>
      </p:pic>
      <p:sp>
        <p:nvSpPr>
          <p:cNvPr id="33" name="Rectangle 32">
            <a:extLst>
              <a:ext uri="{FF2B5EF4-FFF2-40B4-BE49-F238E27FC236}">
                <a16:creationId xmlns:a16="http://schemas.microsoft.com/office/drawing/2014/main" id="{A45BD9EF-74F6-448F-9BB5-0D67CC8D7F3F}"/>
              </a:ext>
            </a:extLst>
          </p:cNvPr>
          <p:cNvSpPr/>
          <p:nvPr/>
        </p:nvSpPr>
        <p:spPr>
          <a:xfrm>
            <a:off x="1344833" y="2635249"/>
            <a:ext cx="2730500" cy="1016000"/>
          </a:xfrm>
          <a:prstGeom prst="rect">
            <a:avLst/>
          </a:prstGeom>
          <a:solidFill>
            <a:srgbClr val="3366F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 name="Rectangle 33">
            <a:extLst>
              <a:ext uri="{FF2B5EF4-FFF2-40B4-BE49-F238E27FC236}">
                <a16:creationId xmlns:a16="http://schemas.microsoft.com/office/drawing/2014/main" id="{600FA22E-9E87-425B-89A0-327F001A5270}"/>
              </a:ext>
            </a:extLst>
          </p:cNvPr>
          <p:cNvSpPr/>
          <p:nvPr/>
        </p:nvSpPr>
        <p:spPr>
          <a:xfrm>
            <a:off x="2995880" y="549481"/>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803754E-31B6-4EE5-90C9-F5846EA0C35E}"/>
              </a:ext>
            </a:extLst>
          </p:cNvPr>
          <p:cNvSpPr/>
          <p:nvPr/>
        </p:nvSpPr>
        <p:spPr>
          <a:xfrm>
            <a:off x="3024681" y="150013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CDD9F5B0-036D-4295-9AC2-6523BA37D6C1}"/>
              </a:ext>
            </a:extLst>
          </p:cNvPr>
          <p:cNvSpPr/>
          <p:nvPr/>
        </p:nvSpPr>
        <p:spPr>
          <a:xfrm>
            <a:off x="3024681" y="164415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5FE3E306-DDB1-4302-863B-445D8A3DABFD}"/>
              </a:ext>
            </a:extLst>
          </p:cNvPr>
          <p:cNvSpPr/>
          <p:nvPr/>
        </p:nvSpPr>
        <p:spPr>
          <a:xfrm>
            <a:off x="3024681" y="250824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B8E4CBA7-3ED6-444C-8CE1-0FDBE63DD2B5}"/>
              </a:ext>
            </a:extLst>
          </p:cNvPr>
          <p:cNvSpPr/>
          <p:nvPr/>
        </p:nvSpPr>
        <p:spPr>
          <a:xfrm>
            <a:off x="3024681" y="2668167"/>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4306600-0BC7-4C51-857C-787FB6565036}"/>
              </a:ext>
            </a:extLst>
          </p:cNvPr>
          <p:cNvSpPr/>
          <p:nvPr/>
        </p:nvSpPr>
        <p:spPr>
          <a:xfrm>
            <a:off x="3034210" y="3588369"/>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FFE689C1-0BFF-4020-B83C-2E40C1E16B12}"/>
              </a:ext>
            </a:extLst>
          </p:cNvPr>
          <p:cNvSpPr/>
          <p:nvPr/>
        </p:nvSpPr>
        <p:spPr>
          <a:xfrm>
            <a:off x="3177081" y="38043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2927BF5F-9D55-40D5-B6D7-D559837A2035}"/>
              </a:ext>
            </a:extLst>
          </p:cNvPr>
          <p:cNvSpPr/>
          <p:nvPr/>
        </p:nvSpPr>
        <p:spPr>
          <a:xfrm>
            <a:off x="3177081" y="4700293"/>
            <a:ext cx="638543"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BCBB04-5186-44BC-9E84-5995BC8A0619}"/>
                  </a:ext>
                </a:extLst>
              </p:cNvPr>
              <p:cNvSpPr txBox="1"/>
              <p:nvPr/>
            </p:nvSpPr>
            <p:spPr>
              <a:xfrm>
                <a:off x="929" y="1958220"/>
                <a:ext cx="119846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2" name="TextBox 41">
                <a:extLst>
                  <a:ext uri="{FF2B5EF4-FFF2-40B4-BE49-F238E27FC236}">
                    <a16:creationId xmlns:a16="http://schemas.microsoft.com/office/drawing/2014/main" id="{B2BCBB04-5186-44BC-9E84-5995BC8A0619}"/>
                  </a:ext>
                </a:extLst>
              </p:cNvPr>
              <p:cNvSpPr txBox="1">
                <a:spLocks noRot="1" noChangeAspect="1" noMove="1" noResize="1" noEditPoints="1" noAdjustHandles="1" noChangeArrowheads="1" noChangeShapeType="1" noTextEdit="1"/>
              </p:cNvSpPr>
              <p:nvPr/>
            </p:nvSpPr>
            <p:spPr>
              <a:xfrm>
                <a:off x="929" y="1958220"/>
                <a:ext cx="1198469" cy="51860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4B91044-6A4F-42DA-94DF-1AD663AB8BBF}"/>
                  </a:ext>
                </a:extLst>
              </p:cNvPr>
              <p:cNvSpPr txBox="1"/>
              <p:nvPr/>
            </p:nvSpPr>
            <p:spPr>
              <a:xfrm>
                <a:off x="0" y="2913385"/>
                <a:ext cx="1125372"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𝐹</m:t>
                          </m:r>
                        </m:den>
                      </m:f>
                      <m:r>
                        <a:rPr lang="en-GB"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𝐷</m:t>
                          </m:r>
                        </m:den>
                      </m:f>
                      <m:r>
                        <a:rPr lang="en-US" b="0" i="1" smtClean="0">
                          <a:latin typeface="Cambria Math" panose="02040503050406030204" pitchFamily="18" charset="0"/>
                        </a:rPr>
                        <m:t>+</m:t>
                      </m:r>
                      <m:f>
                        <m:fPr>
                          <m:ctrlPr>
                            <a:rPr lang="en-GB"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𝐷</m:t>
                          </m:r>
                        </m:den>
                      </m:f>
                    </m:oMath>
                  </m:oMathPara>
                </a14:m>
                <a:endParaRPr lang="en-GB" dirty="0"/>
              </a:p>
            </p:txBody>
          </p:sp>
        </mc:Choice>
        <mc:Fallback xmlns="">
          <p:sp>
            <p:nvSpPr>
              <p:cNvPr id="43" name="TextBox 42">
                <a:extLst>
                  <a:ext uri="{FF2B5EF4-FFF2-40B4-BE49-F238E27FC236}">
                    <a16:creationId xmlns:a16="http://schemas.microsoft.com/office/drawing/2014/main" id="{C4B91044-6A4F-42DA-94DF-1AD663AB8BBF}"/>
                  </a:ext>
                </a:extLst>
              </p:cNvPr>
              <p:cNvSpPr txBox="1">
                <a:spLocks noRot="1" noChangeAspect="1" noMove="1" noResize="1" noEditPoints="1" noAdjustHandles="1" noChangeArrowheads="1" noChangeShapeType="1" noTextEdit="1"/>
              </p:cNvSpPr>
              <p:nvPr/>
            </p:nvSpPr>
            <p:spPr>
              <a:xfrm>
                <a:off x="0" y="2913385"/>
                <a:ext cx="1125372" cy="518604"/>
              </a:xfrm>
              <a:prstGeom prst="rect">
                <a:avLst/>
              </a:prstGeom>
              <a:blipFill>
                <a:blip r:embed="rId6"/>
                <a:stretch>
                  <a:fillRect/>
                </a:stretch>
              </a:blipFill>
            </p:spPr>
            <p:txBody>
              <a:bodyPr/>
              <a:lstStyle/>
              <a:p>
                <a:r>
                  <a:rPr lang="en-GB">
                    <a:noFill/>
                  </a:rPr>
                  <a:t> </a:t>
                </a:r>
              </a:p>
            </p:txBody>
          </p:sp>
        </mc:Fallback>
      </mc:AlternateContent>
      <p:sp>
        <p:nvSpPr>
          <p:cNvPr id="44" name="TextBox 43">
            <a:extLst>
              <a:ext uri="{FF2B5EF4-FFF2-40B4-BE49-F238E27FC236}">
                <a16:creationId xmlns:a16="http://schemas.microsoft.com/office/drawing/2014/main" id="{6C7E4EE0-A864-4ADA-8E50-EDCA4D554ADD}"/>
              </a:ext>
            </a:extLst>
          </p:cNvPr>
          <p:cNvSpPr txBox="1"/>
          <p:nvPr/>
        </p:nvSpPr>
        <p:spPr>
          <a:xfrm>
            <a:off x="1348668" y="592519"/>
            <a:ext cx="920445" cy="261610"/>
          </a:xfrm>
          <a:prstGeom prst="rect">
            <a:avLst/>
          </a:prstGeom>
          <a:noFill/>
        </p:spPr>
        <p:txBody>
          <a:bodyPr wrap="none" rtlCol="0">
            <a:spAutoFit/>
          </a:bodyPr>
          <a:lstStyle/>
          <a:p>
            <a:r>
              <a:rPr lang="en-US" sz="1100" dirty="0"/>
              <a:t>MODEL 2.1</a:t>
            </a:r>
            <a:endParaRPr lang="en-GB" sz="1100" dirty="0"/>
          </a:p>
        </p:txBody>
      </p:sp>
      <p:sp>
        <p:nvSpPr>
          <p:cNvPr id="45" name="TextBox 44">
            <a:extLst>
              <a:ext uri="{FF2B5EF4-FFF2-40B4-BE49-F238E27FC236}">
                <a16:creationId xmlns:a16="http://schemas.microsoft.com/office/drawing/2014/main" id="{E70AF4DC-5058-4C1B-93F5-542006110A40}"/>
              </a:ext>
            </a:extLst>
          </p:cNvPr>
          <p:cNvSpPr txBox="1"/>
          <p:nvPr/>
        </p:nvSpPr>
        <p:spPr>
          <a:xfrm>
            <a:off x="1336809" y="1576571"/>
            <a:ext cx="920445" cy="261610"/>
          </a:xfrm>
          <a:prstGeom prst="rect">
            <a:avLst/>
          </a:prstGeom>
          <a:noFill/>
        </p:spPr>
        <p:txBody>
          <a:bodyPr wrap="none" rtlCol="0">
            <a:spAutoFit/>
          </a:bodyPr>
          <a:lstStyle/>
          <a:p>
            <a:r>
              <a:rPr lang="en-US" sz="1100" dirty="0"/>
              <a:t>MODEL 2.2</a:t>
            </a:r>
            <a:endParaRPr lang="en-GB" sz="1100" dirty="0"/>
          </a:p>
        </p:txBody>
      </p:sp>
      <p:sp>
        <p:nvSpPr>
          <p:cNvPr id="46" name="TextBox 45">
            <a:extLst>
              <a:ext uri="{FF2B5EF4-FFF2-40B4-BE49-F238E27FC236}">
                <a16:creationId xmlns:a16="http://schemas.microsoft.com/office/drawing/2014/main" id="{CC4EE986-EC62-4B51-B2D8-106BFEF20446}"/>
              </a:ext>
            </a:extLst>
          </p:cNvPr>
          <p:cNvSpPr txBox="1"/>
          <p:nvPr/>
        </p:nvSpPr>
        <p:spPr>
          <a:xfrm>
            <a:off x="1359910" y="2625558"/>
            <a:ext cx="920445" cy="261610"/>
          </a:xfrm>
          <a:prstGeom prst="rect">
            <a:avLst/>
          </a:prstGeom>
          <a:noFill/>
        </p:spPr>
        <p:txBody>
          <a:bodyPr wrap="none" rtlCol="0">
            <a:spAutoFit/>
          </a:bodyPr>
          <a:lstStyle/>
          <a:p>
            <a:r>
              <a:rPr lang="en-US" sz="1100" dirty="0"/>
              <a:t>MODEL 2.3</a:t>
            </a:r>
            <a:endParaRPr lang="en-GB" sz="1100" dirty="0"/>
          </a:p>
        </p:txBody>
      </p:sp>
      <p:sp>
        <p:nvSpPr>
          <p:cNvPr id="47" name="TextBox 46">
            <a:extLst>
              <a:ext uri="{FF2B5EF4-FFF2-40B4-BE49-F238E27FC236}">
                <a16:creationId xmlns:a16="http://schemas.microsoft.com/office/drawing/2014/main" id="{FDBFBFB2-C3B2-44DA-9254-F495CC266A7B}"/>
              </a:ext>
            </a:extLst>
          </p:cNvPr>
          <p:cNvSpPr txBox="1"/>
          <p:nvPr/>
        </p:nvSpPr>
        <p:spPr>
          <a:xfrm>
            <a:off x="1313083" y="3745519"/>
            <a:ext cx="920445" cy="261610"/>
          </a:xfrm>
          <a:prstGeom prst="rect">
            <a:avLst/>
          </a:prstGeom>
          <a:noFill/>
        </p:spPr>
        <p:txBody>
          <a:bodyPr wrap="none" rtlCol="0">
            <a:spAutoFit/>
          </a:bodyPr>
          <a:lstStyle/>
          <a:p>
            <a:r>
              <a:rPr lang="en-US" sz="1100" dirty="0"/>
              <a:t>MODEL 2.4</a:t>
            </a:r>
            <a:endParaRPr lang="en-GB" sz="1100" dirty="0"/>
          </a:p>
        </p:txBody>
      </p:sp>
      <p:sp>
        <p:nvSpPr>
          <p:cNvPr id="48" name="TextBox 47">
            <a:extLst>
              <a:ext uri="{FF2B5EF4-FFF2-40B4-BE49-F238E27FC236}">
                <a16:creationId xmlns:a16="http://schemas.microsoft.com/office/drawing/2014/main" id="{88BD4869-673C-4D42-976D-B4FD58558BD8}"/>
              </a:ext>
            </a:extLst>
          </p:cNvPr>
          <p:cNvSpPr txBox="1"/>
          <p:nvPr/>
        </p:nvSpPr>
        <p:spPr>
          <a:xfrm>
            <a:off x="4572000" y="450301"/>
            <a:ext cx="4127500" cy="323165"/>
          </a:xfrm>
          <a:prstGeom prst="rect">
            <a:avLst/>
          </a:prstGeom>
          <a:noFill/>
        </p:spPr>
        <p:txBody>
          <a:bodyPr wrap="square" rtlCol="0">
            <a:spAutoFit/>
          </a:bodyPr>
          <a:lstStyle/>
          <a:p>
            <a:r>
              <a:rPr lang="en-US" sz="1500" dirty="0"/>
              <a:t>Aperture=0.4 mm, </a:t>
            </a:r>
            <a:r>
              <a:rPr lang="en-US" sz="1500" dirty="0">
                <a:latin typeface="Symbol" charset="2"/>
                <a:cs typeface="Symbol" charset="2"/>
              </a:rPr>
              <a:t>E</a:t>
            </a:r>
            <a:r>
              <a:rPr lang="en-US" sz="1500" dirty="0"/>
              <a:t>=17225 </a:t>
            </a:r>
            <a:r>
              <a:rPr lang="en-US" sz="1500" dirty="0" err="1"/>
              <a:t>eV</a:t>
            </a:r>
            <a:r>
              <a:rPr lang="en-US" sz="1500" dirty="0"/>
              <a:t>, D=5cm</a:t>
            </a:r>
          </a:p>
        </p:txBody>
      </p:sp>
      <p:pic>
        <p:nvPicPr>
          <p:cNvPr id="49" name="Picture 48">
            <a:extLst>
              <a:ext uri="{FF2B5EF4-FFF2-40B4-BE49-F238E27FC236}">
                <a16:creationId xmlns:a16="http://schemas.microsoft.com/office/drawing/2014/main" id="{D8E268F7-8940-47AD-8DAA-4D25764AABB0}"/>
              </a:ext>
            </a:extLst>
          </p:cNvPr>
          <p:cNvPicPr>
            <a:picLocks noChangeAspect="1"/>
          </p:cNvPicPr>
          <p:nvPr/>
        </p:nvPicPr>
        <p:blipFill>
          <a:blip r:embed="rId7"/>
          <a:stretch>
            <a:fillRect/>
          </a:stretch>
        </p:blipFill>
        <p:spPr>
          <a:xfrm>
            <a:off x="5091324" y="703728"/>
            <a:ext cx="3119488" cy="2091838"/>
          </a:xfrm>
          <a:prstGeom prst="rect">
            <a:avLst/>
          </a:prstGeom>
        </p:spPr>
      </p:pic>
      <p:sp>
        <p:nvSpPr>
          <p:cNvPr id="50" name="Slide Number Placeholder 49">
            <a:extLst>
              <a:ext uri="{FF2B5EF4-FFF2-40B4-BE49-F238E27FC236}">
                <a16:creationId xmlns:a16="http://schemas.microsoft.com/office/drawing/2014/main" id="{845AF340-7519-4060-890E-671BB861E7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9563791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1276</TotalTime>
  <Words>3630</Words>
  <Application>Microsoft Office PowerPoint</Application>
  <PresentationFormat>On-screen Show (16:9)</PresentationFormat>
  <Paragraphs>521</Paragraphs>
  <Slides>50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ＭＳ Ｐゴシック</vt:lpstr>
      <vt:lpstr>Andalus</vt:lpstr>
      <vt:lpstr>Arial</vt:lpstr>
      <vt:lpstr>Calibri</vt:lpstr>
      <vt:lpstr>Cambria Math</vt:lpstr>
      <vt:lpstr>Symbol</vt:lpstr>
      <vt:lpstr>Wingdings</vt:lpstr>
      <vt:lpstr>Simple Light</vt:lpstr>
      <vt:lpstr>oleObj</vt:lpstr>
      <vt:lpstr>Equation</vt:lpstr>
      <vt:lpstr>PowerPoint Presentation</vt:lpstr>
      <vt:lpstr>Transport of coherence in a Beamline</vt:lpstr>
      <vt:lpstr>WOFRY Wave Optics FRamwork in pYthon</vt:lpstr>
      <vt:lpstr>From theory to software: ALL ABOUT LIGHT</vt:lpstr>
      <vt:lpstr>WOFRY</vt:lpstr>
      <vt:lpstr>Propagators</vt:lpstr>
      <vt:lpstr>Zoom Propagator</vt:lpstr>
      <vt:lpstr>Coherence – Basic concepts</vt:lpstr>
      <vt:lpstr>Diffraction by slits (fully coherence)</vt:lpstr>
      <vt:lpstr>Coherence – Longitudinal and transversal</vt:lpstr>
      <vt:lpstr>PowerPoint Presentation</vt:lpstr>
      <vt:lpstr>4th generation synchrotron sources</vt:lpstr>
      <vt:lpstr>ESRF and EBS LATTICES</vt:lpstr>
      <vt:lpstr>EBS – ESRF  U18 2m @ 8 keV L=2m observed at 30m</vt:lpstr>
      <vt:lpstr>All we need is Cross Spectral Density</vt:lpstr>
      <vt:lpstr>Coherent Mode Decomposition</vt:lpstr>
      <vt:lpstr>COMSYL     (Coherent Modes for Synchrotron Light)</vt:lpstr>
      <vt:lpstr>Benefits of Coherent Mode Decomposition</vt:lpstr>
      <vt:lpstr>Important: A mode propagated is not longer a mode</vt:lpstr>
      <vt:lpstr>Coherent Fraction (partial coherence)</vt:lpstr>
      <vt:lpstr>Everything is much simpler in 1D:</vt:lpstr>
      <vt:lpstr>Benchmarking (7 keV)</vt:lpstr>
      <vt:lpstr>Benchmarking (7 keV)</vt:lpstr>
      <vt:lpstr>Benchmarking (7 keV)</vt:lpstr>
      <vt:lpstr>Example: Gain coherence by using a slit  ESRF U17 @ 15 keV</vt:lpstr>
      <vt:lpstr>Example: U17 @ 15 keV Coherence gain by closing slit</vt:lpstr>
      <vt:lpstr>2D Oversimplified Beamline (APS-ISN)</vt:lpstr>
      <vt:lpstr>1D model of ISN Beamline (25 keV)</vt:lpstr>
      <vt:lpstr>Gallery of results</vt:lpstr>
      <vt:lpstr>EBS vs ESRF1 : Coherence fraction with COMSYL</vt:lpstr>
      <vt:lpstr>COHERENCE FRACTION MODIFICATION BY SLITS</vt:lpstr>
      <vt:lpstr>ALS-FLEXON: CORRECTION OF THERMAL DEFORMATION WITH ADAPTIVE OPTICS</vt:lpstr>
      <vt:lpstr>ALS-U U38 source 806 eV (COMSYL CMD)</vt:lpstr>
      <vt:lpstr>Lens shape for perfect geometrical focusing</vt:lpstr>
      <vt:lpstr>Beam focus modifications by cropping partially coherent X-ray beams</vt:lpstr>
      <vt:lpstr>X-ray lens aberrations retrieved by deep learning from several beam intensity images https://doi.org/10.1107/S1600577524004958  </vt:lpstr>
      <vt:lpstr>Implementation: 1D wavefronts</vt:lpstr>
      <vt:lpstr>Creation of training data</vt:lpstr>
      <vt:lpstr>The CNN</vt:lpstr>
      <vt:lpstr>The results (coherent source)</vt:lpstr>
      <vt:lpstr>The results (partial coherence: 10 modes)</vt:lpstr>
      <vt:lpstr>Effect of the number of images (NP) and their posiiton</vt:lpstr>
      <vt:lpstr>Conclusions</vt:lpstr>
      <vt:lpstr>Singularities in the phase of the cross spectral density</vt:lpstr>
      <vt:lpstr>Propagated BEAM:  DIFFERENT TYPES OF SINGULARITIES APPEAR </vt:lpstr>
      <vt:lpstr>Thank you!</vt:lpstr>
      <vt:lpstr>Extra slides</vt:lpstr>
      <vt:lpstr>SIMPLE CASE: 1D Gaussian SHELL-MODEL</vt:lpstr>
      <vt:lpstr>The spectrum of coherent modes</vt:lpstr>
      <vt:lpstr>Coherence – Longitudinal and transversal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XOPPY</dc:title>
  <cp:lastModifiedBy>SANCHEZ DEL RIO Manuel</cp:lastModifiedBy>
  <cp:revision>142</cp:revision>
  <dcterms:modified xsi:type="dcterms:W3CDTF">2025-05-21T21:30:11Z</dcterms:modified>
</cp:coreProperties>
</file>